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sldIdLst>
    <p:sldId id="256" r:id="rId2"/>
    <p:sldId id="257" r:id="rId3"/>
    <p:sldId id="262" r:id="rId4"/>
    <p:sldId id="261" r:id="rId5"/>
    <p:sldId id="258" r:id="rId6"/>
    <p:sldId id="259" r:id="rId7"/>
    <p:sldId id="260" r:id="rId8"/>
    <p:sldId id="263" r:id="rId9"/>
    <p:sldId id="264" r:id="rId10"/>
    <p:sldId id="265" r:id="rId11"/>
    <p:sldId id="266" r:id="rId12"/>
    <p:sldId id="267" r:id="rId13"/>
    <p:sldId id="279"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07AB41-DD91-40D2-9F41-87842F3BF677}" type="datetimeFigureOut">
              <a:rPr lang="en-US" smtClean="0"/>
              <a:pPr/>
              <a:t>4/14/2020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2692DF-2948-4CA5-9634-1CAB81588C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92692DF-2948-4CA5-9634-1CAB81588C2B}"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84814A8-3FFB-49F7-A763-2BAB7D2C1A9F}" type="datetimeFigureOut">
              <a:rPr lang="en-US" smtClean="0"/>
              <a:pPr/>
              <a:t>4/14/2020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B31B158-4FC1-478B-BD68-6C50865D143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4814A8-3FFB-49F7-A763-2BAB7D2C1A9F}" type="datetimeFigureOut">
              <a:rPr lang="en-US" smtClean="0"/>
              <a:pPr/>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31B158-4FC1-478B-BD68-6C50865D14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84814A8-3FFB-49F7-A763-2BAB7D2C1A9F}" type="datetimeFigureOut">
              <a:rPr lang="en-US" smtClean="0"/>
              <a:pPr/>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31B158-4FC1-478B-BD68-6C50865D143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84814A8-3FFB-49F7-A763-2BAB7D2C1A9F}" type="datetimeFigureOut">
              <a:rPr lang="en-US" smtClean="0"/>
              <a:pPr/>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31B158-4FC1-478B-BD68-6C50865D14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84814A8-3FFB-49F7-A763-2BAB7D2C1A9F}" type="datetimeFigureOut">
              <a:rPr lang="en-US" smtClean="0"/>
              <a:pPr/>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31B158-4FC1-478B-BD68-6C50865D14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84814A8-3FFB-49F7-A763-2BAB7D2C1A9F}" type="datetimeFigureOut">
              <a:rPr lang="en-US" smtClean="0"/>
              <a:pPr/>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31B158-4FC1-478B-BD68-6C50865D14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4814A8-3FFB-49F7-A763-2BAB7D2C1A9F}" type="datetimeFigureOut">
              <a:rPr lang="en-US" smtClean="0"/>
              <a:pPr/>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31B158-4FC1-478B-BD68-6C50865D14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84814A8-3FFB-49F7-A763-2BAB7D2C1A9F}" type="datetimeFigureOut">
              <a:rPr lang="en-US" smtClean="0"/>
              <a:pPr/>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31B158-4FC1-478B-BD68-6C50865D14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84814A8-3FFB-49F7-A763-2BAB7D2C1A9F}" type="datetimeFigureOut">
              <a:rPr lang="en-US" smtClean="0"/>
              <a:pPr/>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B31B158-4FC1-478B-BD68-6C50865D1434}"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4814A8-3FFB-49F7-A763-2BAB7D2C1A9F}" type="datetimeFigureOut">
              <a:rPr lang="en-US" smtClean="0"/>
              <a:pPr/>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31B158-4FC1-478B-BD68-6C50865D14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4814A8-3FFB-49F7-A763-2BAB7D2C1A9F}" type="datetimeFigureOut">
              <a:rPr lang="en-US" smtClean="0"/>
              <a:pPr/>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31B158-4FC1-478B-BD68-6C50865D14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84814A8-3FFB-49F7-A763-2BAB7D2C1A9F}" type="datetimeFigureOut">
              <a:rPr lang="en-US" smtClean="0"/>
              <a:pPr/>
              <a:t>4/14/2020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B31B158-4FC1-478B-BD68-6C50865D1434}"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en-US" dirty="0" smtClean="0"/>
              <a:t>Amalgamation &amp; Sale of Partnership firm </a:t>
            </a:r>
            <a:endParaRPr lang="en-US" dirty="0"/>
          </a:p>
        </p:txBody>
      </p:sp>
      <p:sp>
        <p:nvSpPr>
          <p:cNvPr id="3" name="Subtitle 2"/>
          <p:cNvSpPr>
            <a:spLocks noGrp="1"/>
          </p:cNvSpPr>
          <p:nvPr>
            <p:ph type="subTitle" idx="1"/>
          </p:nvPr>
        </p:nvSpPr>
        <p:spPr>
          <a:xfrm>
            <a:off x="762000" y="3962400"/>
            <a:ext cx="7772400" cy="2209800"/>
          </a:xfrm>
        </p:spPr>
        <p:txBody>
          <a:bodyPr>
            <a:normAutofit/>
          </a:bodyPr>
          <a:lstStyle/>
          <a:p>
            <a:pPr algn="l"/>
            <a:r>
              <a:rPr lang="en-US" sz="2000" dirty="0" smtClean="0">
                <a:solidFill>
                  <a:schemeClr val="tx1">
                    <a:lumMod val="95000"/>
                    <a:lumOff val="5000"/>
                  </a:schemeClr>
                </a:solidFill>
              </a:rPr>
              <a:t>Ms. Meenakshi</a:t>
            </a:r>
          </a:p>
          <a:p>
            <a:pPr algn="l"/>
            <a:r>
              <a:rPr lang="en-US" sz="2000" dirty="0" smtClean="0">
                <a:solidFill>
                  <a:schemeClr val="tx1">
                    <a:lumMod val="95000"/>
                    <a:lumOff val="5000"/>
                  </a:schemeClr>
                </a:solidFill>
              </a:rPr>
              <a:t>Assistant Professor</a:t>
            </a:r>
          </a:p>
          <a:p>
            <a:pPr algn="l"/>
            <a:r>
              <a:rPr lang="en-US" sz="2000" dirty="0" smtClean="0">
                <a:solidFill>
                  <a:schemeClr val="tx1">
                    <a:lumMod val="95000"/>
                    <a:lumOff val="5000"/>
                  </a:schemeClr>
                </a:solidFill>
              </a:rPr>
              <a:t>Commerce Department</a:t>
            </a:r>
          </a:p>
          <a:p>
            <a:pPr algn="l"/>
            <a:r>
              <a:rPr lang="en-US" sz="2000" dirty="0" smtClean="0">
                <a:solidFill>
                  <a:schemeClr val="tx1">
                    <a:lumMod val="95000"/>
                    <a:lumOff val="5000"/>
                  </a:schemeClr>
                </a:solidFill>
              </a:rPr>
              <a:t>Kanya  Mahavidyalaya Kharkhoda</a:t>
            </a:r>
          </a:p>
          <a:p>
            <a:pPr algn="l"/>
            <a:endParaRPr lang="en-US"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 of Amalgamation</a:t>
            </a:r>
            <a:endParaRPr lang="en-US" dirty="0"/>
          </a:p>
        </p:txBody>
      </p:sp>
      <p:sp>
        <p:nvSpPr>
          <p:cNvPr id="3" name="Content Placeholder 2"/>
          <p:cNvSpPr>
            <a:spLocks noGrp="1"/>
          </p:cNvSpPr>
          <p:nvPr>
            <p:ph idx="1"/>
          </p:nvPr>
        </p:nvSpPr>
        <p:spPr/>
        <p:txBody>
          <a:bodyPr>
            <a:normAutofit/>
          </a:bodyPr>
          <a:lstStyle/>
          <a:p>
            <a:pPr algn="just"/>
            <a:r>
              <a:rPr lang="en-US" dirty="0" smtClean="0"/>
              <a:t>Amalgamation means to merge or to combine two or more business units carrying on same type of business and form a new business unit.</a:t>
            </a:r>
          </a:p>
          <a:p>
            <a:pPr algn="just"/>
            <a:r>
              <a:rPr lang="en-US" dirty="0" smtClean="0"/>
              <a:t>Amalgamation of partnership firms means merger of two or more partnership firms with one another and form a new partnership firm.</a:t>
            </a:r>
          </a:p>
          <a:p>
            <a:pPr algn="just"/>
            <a:r>
              <a:rPr lang="en-US" dirty="0" smtClean="0"/>
              <a:t>Example: A &amp; B firm + X &amp; Y firm= A,B,X &amp; Y firm</a:t>
            </a:r>
          </a:p>
          <a:p>
            <a:pPr algn="just">
              <a:buNone/>
            </a:pPr>
            <a:r>
              <a:rPr lang="en-US" dirty="0" smtClean="0"/>
              <a:t>0r   if A &amp; B firm is  taken over by X &amp; Y firm then , after amalgamation only X &amp; Y firm will exist.</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Forms of Amalgamation of partnership firms</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Amalgamation may be formed with any of the following ways: </a:t>
            </a:r>
          </a:p>
          <a:p>
            <a:pPr marL="514350" indent="-514350" algn="just">
              <a:buFont typeface="+mj-lt"/>
              <a:buAutoNum type="arabicPeriod"/>
            </a:pPr>
            <a:r>
              <a:rPr lang="en-US" dirty="0" smtClean="0"/>
              <a:t>Merging of two or more existing sole proprietors into each another and form a new partnership firm.</a:t>
            </a:r>
          </a:p>
          <a:p>
            <a:pPr marL="514350" indent="-514350" algn="just">
              <a:buFont typeface="+mj-lt"/>
              <a:buAutoNum type="arabicPeriod"/>
            </a:pPr>
            <a:r>
              <a:rPr lang="en-US" dirty="0" smtClean="0"/>
              <a:t>Merging one existing partnership firm with one existing sole proprietor and form a new partnership firm.</a:t>
            </a:r>
          </a:p>
          <a:p>
            <a:pPr marL="514350" indent="-514350" algn="just">
              <a:buFont typeface="+mj-lt"/>
              <a:buAutoNum type="arabicPeriod"/>
            </a:pPr>
            <a:r>
              <a:rPr lang="en-US" dirty="0" smtClean="0"/>
              <a:t>Absorbing one existing partnership firm by another existing partnership firm.</a:t>
            </a:r>
          </a:p>
          <a:p>
            <a:pPr marL="514350" indent="-514350" algn="just">
              <a:buFont typeface="+mj-lt"/>
              <a:buAutoNum type="arabicPeriod"/>
            </a:pPr>
            <a:r>
              <a:rPr lang="en-US" dirty="0" smtClean="0"/>
              <a:t>Merging two or more existing partnership firms with one another and form a new partnership firm.</a:t>
            </a:r>
          </a:p>
          <a:p>
            <a:pPr marL="514350" indent="-514350" algn="just">
              <a:buFont typeface="+mj-lt"/>
              <a:buAutoNum type="arabicPeriod"/>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066800"/>
          </a:xfrm>
        </p:spPr>
        <p:txBody>
          <a:bodyPr>
            <a:normAutofit fontScale="90000"/>
          </a:bodyPr>
          <a:lstStyle/>
          <a:p>
            <a:r>
              <a:rPr lang="en-US" dirty="0" smtClean="0"/>
              <a:t>Objectives of amalgamation of partnership firms:</a:t>
            </a:r>
            <a:endParaRPr lang="en-US" dirty="0"/>
          </a:p>
        </p:txBody>
      </p:sp>
      <p:sp>
        <p:nvSpPr>
          <p:cNvPr id="3" name="Content Placeholder 2"/>
          <p:cNvSpPr>
            <a:spLocks noGrp="1"/>
          </p:cNvSpPr>
          <p:nvPr>
            <p:ph idx="1"/>
          </p:nvPr>
        </p:nvSpPr>
        <p:spPr>
          <a:xfrm>
            <a:off x="457200" y="2667000"/>
            <a:ext cx="8229600" cy="3657600"/>
          </a:xfrm>
        </p:spPr>
        <p:txBody>
          <a:bodyPr/>
          <a:lstStyle/>
          <a:p>
            <a:pPr algn="just"/>
            <a:r>
              <a:rPr lang="en-US" dirty="0" smtClean="0"/>
              <a:t>To avoid </a:t>
            </a:r>
            <a:r>
              <a:rPr lang="en-US" dirty="0" smtClean="0"/>
              <a:t> </a:t>
            </a:r>
            <a:r>
              <a:rPr lang="en-US" dirty="0" smtClean="0"/>
              <a:t>cut-throat competition.</a:t>
            </a:r>
          </a:p>
          <a:p>
            <a:pPr algn="just"/>
            <a:r>
              <a:rPr lang="en-US" dirty="0" smtClean="0"/>
              <a:t>To minimize the common expenses of business.</a:t>
            </a:r>
          </a:p>
          <a:p>
            <a:pPr algn="just"/>
            <a:r>
              <a:rPr lang="en-US" dirty="0" smtClean="0"/>
              <a:t>To get advantage of large scale business.</a:t>
            </a:r>
          </a:p>
          <a:p>
            <a:pPr algn="just"/>
            <a:r>
              <a:rPr lang="en-US" dirty="0" smtClean="0"/>
              <a:t>To strengthen the capital position.</a:t>
            </a:r>
          </a:p>
          <a:p>
            <a:pPr algn="just"/>
            <a:r>
              <a:rPr lang="en-US" dirty="0" smtClean="0"/>
              <a:t>To get advantage of expertise of different people etc.</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277112"/>
          </a:xfrm>
        </p:spPr>
        <p:txBody>
          <a:bodyPr>
            <a:normAutofit fontScale="90000"/>
          </a:bodyPr>
          <a:lstStyle/>
          <a:p>
            <a:r>
              <a:rPr lang="en-US" dirty="0" smtClean="0"/>
              <a:t>Accounting Treatment of amalgamation of firms</a:t>
            </a:r>
            <a:endParaRPr lang="en-US" dirty="0"/>
          </a:p>
        </p:txBody>
      </p:sp>
      <p:sp>
        <p:nvSpPr>
          <p:cNvPr id="3" name="Content Placeholder 2"/>
          <p:cNvSpPr>
            <a:spLocks noGrp="1"/>
          </p:cNvSpPr>
          <p:nvPr>
            <p:ph idx="1"/>
          </p:nvPr>
        </p:nvSpPr>
        <p:spPr>
          <a:xfrm>
            <a:off x="457200" y="1981200"/>
            <a:ext cx="8229600" cy="4572000"/>
          </a:xfrm>
        </p:spPr>
        <p:txBody>
          <a:bodyPr/>
          <a:lstStyle/>
          <a:p>
            <a:pPr>
              <a:buNone/>
            </a:pPr>
            <a:r>
              <a:rPr lang="en-US" dirty="0" smtClean="0"/>
              <a:t> </a:t>
            </a:r>
            <a:endParaRPr lang="en-US" dirty="0"/>
          </a:p>
        </p:txBody>
      </p:sp>
      <p:sp>
        <p:nvSpPr>
          <p:cNvPr id="4" name="Rectangle 3"/>
          <p:cNvSpPr/>
          <p:nvPr/>
        </p:nvSpPr>
        <p:spPr>
          <a:xfrm>
            <a:off x="457200" y="2209800"/>
            <a:ext cx="8077200" cy="838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2400" dirty="0" smtClean="0"/>
              <a:t>Amalgamation of partnership firms includes</a:t>
            </a:r>
            <a:endParaRPr lang="en-US" sz="2400" dirty="0"/>
          </a:p>
        </p:txBody>
      </p:sp>
      <p:cxnSp>
        <p:nvCxnSpPr>
          <p:cNvPr id="6" name="Straight Connector 5"/>
          <p:cNvCxnSpPr/>
          <p:nvPr/>
        </p:nvCxnSpPr>
        <p:spPr>
          <a:xfrm rot="10800000" flipV="1">
            <a:off x="2667000" y="3124994"/>
            <a:ext cx="1677194" cy="7612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343400" y="3124200"/>
            <a:ext cx="1828800" cy="76200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57200" y="3886200"/>
            <a:ext cx="4114800" cy="12192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Closing the  books of  amalgamated firms/old firms</a:t>
            </a:r>
            <a:endParaRPr lang="en-US" dirty="0"/>
          </a:p>
        </p:txBody>
      </p:sp>
      <p:sp>
        <p:nvSpPr>
          <p:cNvPr id="14" name="Rectangle 13"/>
          <p:cNvSpPr/>
          <p:nvPr/>
        </p:nvSpPr>
        <p:spPr>
          <a:xfrm>
            <a:off x="4876800" y="3810000"/>
            <a:ext cx="3733800" cy="12192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Opening the books of amalgamating firms/new </a:t>
            </a:r>
            <a:r>
              <a:rPr lang="en-US" dirty="0" smtClean="0"/>
              <a:t>firm</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lstStyle/>
          <a:p>
            <a:pPr algn="l"/>
            <a:r>
              <a:rPr lang="en-US" dirty="0" smtClean="0"/>
              <a:t>Closing the books of old firms</a:t>
            </a:r>
            <a:endParaRPr lang="en-US" dirty="0"/>
          </a:p>
        </p:txBody>
      </p:sp>
      <p:sp>
        <p:nvSpPr>
          <p:cNvPr id="3" name="Content Placeholder 2"/>
          <p:cNvSpPr>
            <a:spLocks noGrp="1"/>
          </p:cNvSpPr>
          <p:nvPr>
            <p:ph idx="1"/>
          </p:nvPr>
        </p:nvSpPr>
        <p:spPr>
          <a:xfrm>
            <a:off x="152400" y="1295400"/>
            <a:ext cx="8763000" cy="5105400"/>
          </a:xfrm>
        </p:spPr>
        <p:txBody>
          <a:bodyPr>
            <a:normAutofit/>
          </a:bodyPr>
          <a:lstStyle/>
          <a:p>
            <a:pPr algn="just"/>
            <a:r>
              <a:rPr lang="en-US" dirty="0" smtClean="0"/>
              <a:t>Revaluation account is prepared.</a:t>
            </a:r>
          </a:p>
          <a:p>
            <a:pPr algn="just"/>
            <a:r>
              <a:rPr lang="en-US" dirty="0" smtClean="0"/>
              <a:t>Entry for raising goodwill is passed.</a:t>
            </a:r>
          </a:p>
          <a:p>
            <a:pPr algn="just"/>
            <a:r>
              <a:rPr lang="en-US" dirty="0" smtClean="0"/>
              <a:t>Assets and liabilities not taken over by the new firm are transferred to the partners’ capital account.</a:t>
            </a:r>
          </a:p>
          <a:p>
            <a:pPr algn="just"/>
            <a:r>
              <a:rPr lang="en-US" dirty="0" smtClean="0"/>
              <a:t>New firm’s account is debited with the value of assets and assets are credited.</a:t>
            </a:r>
          </a:p>
          <a:p>
            <a:pPr algn="just"/>
            <a:r>
              <a:rPr lang="en-US" dirty="0" smtClean="0"/>
              <a:t>New firm’s account is credited with the value of liabilities and liabilities are debited.</a:t>
            </a:r>
          </a:p>
          <a:p>
            <a:pPr algn="just">
              <a:buNone/>
            </a:pPr>
            <a:r>
              <a:rPr lang="en-US" dirty="0" smtClean="0"/>
              <a:t>        or       </a:t>
            </a:r>
          </a:p>
          <a:p>
            <a:pPr algn="just">
              <a:buFont typeface="Arial" pitchFamily="34" charset="0"/>
              <a:buChar char="•"/>
            </a:pPr>
            <a:r>
              <a:rPr lang="en-US" sz="2800" dirty="0" smtClean="0"/>
              <a:t>New firm’s account is debited with the difference between the value of assets and liabilities.                </a:t>
            </a:r>
          </a:p>
          <a:p>
            <a:pPr algn="just"/>
            <a:endParaRPr lang="en-US" dirty="0" smtClean="0"/>
          </a:p>
          <a:p>
            <a:pPr algn="just"/>
            <a:endParaRPr lang="en-US" dirty="0"/>
          </a:p>
        </p:txBody>
      </p:sp>
      <p:sp>
        <p:nvSpPr>
          <p:cNvPr id="5" name="Left Brace 4"/>
          <p:cNvSpPr/>
          <p:nvPr/>
        </p:nvSpPr>
        <p:spPr>
          <a:xfrm>
            <a:off x="152400" y="3048000"/>
            <a:ext cx="609600" cy="1752600"/>
          </a:xfrm>
          <a:prstGeom prst="lef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33400"/>
            <a:ext cx="8534400" cy="1219200"/>
          </a:xfrm>
        </p:spPr>
        <p:txBody>
          <a:bodyPr>
            <a:normAutofit/>
          </a:bodyPr>
          <a:lstStyle/>
          <a:p>
            <a:r>
              <a:rPr lang="en-US" sz="3200" dirty="0" smtClean="0"/>
              <a:t>Journal Entries in the books of old firms </a:t>
            </a:r>
            <a:br>
              <a:rPr lang="en-US" sz="3200" dirty="0" smtClean="0"/>
            </a:br>
            <a:r>
              <a:rPr lang="en-US" sz="3200" dirty="0" smtClean="0"/>
              <a:t>(closing entries)</a:t>
            </a:r>
            <a:endParaRPr lang="en-US" sz="3200" dirty="0"/>
          </a:p>
        </p:txBody>
      </p:sp>
      <p:sp>
        <p:nvSpPr>
          <p:cNvPr id="3" name="Content Placeholder 2"/>
          <p:cNvSpPr>
            <a:spLocks noGrp="1"/>
          </p:cNvSpPr>
          <p:nvPr>
            <p:ph idx="1"/>
          </p:nvPr>
        </p:nvSpPr>
        <p:spPr>
          <a:xfrm>
            <a:off x="301752" y="1752600"/>
            <a:ext cx="8689848" cy="4800600"/>
          </a:xfrm>
        </p:spPr>
        <p:txBody>
          <a:bodyPr>
            <a:normAutofit fontScale="85000" lnSpcReduction="20000"/>
          </a:bodyPr>
          <a:lstStyle/>
          <a:p>
            <a:pPr marL="571500" indent="-571500">
              <a:buFont typeface="+mj-lt"/>
              <a:buAutoNum type="arabicPeriod"/>
            </a:pPr>
            <a:endParaRPr lang="en-US" dirty="0" smtClean="0"/>
          </a:p>
          <a:p>
            <a:pPr marL="571500" indent="-571500">
              <a:buFont typeface="+mj-lt"/>
              <a:buAutoNum type="arabicPeriod"/>
            </a:pPr>
            <a:r>
              <a:rPr lang="en-US" dirty="0" smtClean="0"/>
              <a:t>Revaluation of assets and liabilities:</a:t>
            </a:r>
          </a:p>
          <a:p>
            <a:pPr marL="571500" indent="-571500">
              <a:buFont typeface="Wingdings" pitchFamily="2" charset="2"/>
              <a:buChar char="Ø"/>
            </a:pPr>
            <a:r>
              <a:rPr lang="en-US" dirty="0" smtClean="0">
                <a:solidFill>
                  <a:srgbClr val="0070C0"/>
                </a:solidFill>
              </a:rPr>
              <a:t>Assets </a:t>
            </a:r>
            <a:r>
              <a:rPr lang="en-US" dirty="0" smtClean="0">
                <a:solidFill>
                  <a:srgbClr val="0070C0"/>
                </a:solidFill>
              </a:rPr>
              <a:t>A/c………. </a:t>
            </a:r>
            <a:r>
              <a:rPr lang="en-US" dirty="0" smtClean="0">
                <a:solidFill>
                  <a:srgbClr val="0070C0"/>
                </a:solidFill>
              </a:rPr>
              <a:t>dr.</a:t>
            </a:r>
          </a:p>
          <a:p>
            <a:pPr marL="571500" indent="-571500">
              <a:buNone/>
            </a:pPr>
            <a:r>
              <a:rPr lang="en-US" dirty="0" smtClean="0">
                <a:solidFill>
                  <a:srgbClr val="0070C0"/>
                </a:solidFill>
              </a:rPr>
              <a:t>            To  Revaluation A/c</a:t>
            </a:r>
          </a:p>
          <a:p>
            <a:pPr marL="571500" indent="-571500">
              <a:buNone/>
            </a:pPr>
            <a:r>
              <a:rPr lang="en-US" dirty="0" smtClean="0">
                <a:solidFill>
                  <a:srgbClr val="0070C0"/>
                </a:solidFill>
              </a:rPr>
              <a:t>     (for increase in value of assets )</a:t>
            </a:r>
          </a:p>
          <a:p>
            <a:pPr marL="571500" indent="-571500">
              <a:buFont typeface="Wingdings" pitchFamily="2" charset="2"/>
              <a:buChar char="Ø"/>
            </a:pPr>
            <a:r>
              <a:rPr lang="en-US" dirty="0" smtClean="0">
                <a:solidFill>
                  <a:srgbClr val="0070C0"/>
                </a:solidFill>
              </a:rPr>
              <a:t>Revaluation A/c </a:t>
            </a:r>
            <a:r>
              <a:rPr lang="en-US" dirty="0" smtClean="0">
                <a:solidFill>
                  <a:srgbClr val="0070C0"/>
                </a:solidFill>
              </a:rPr>
              <a:t>………. </a:t>
            </a:r>
            <a:r>
              <a:rPr lang="en-US" dirty="0" smtClean="0">
                <a:solidFill>
                  <a:srgbClr val="0070C0"/>
                </a:solidFill>
              </a:rPr>
              <a:t>dr.</a:t>
            </a:r>
          </a:p>
          <a:p>
            <a:pPr marL="571500" indent="-571500">
              <a:buNone/>
            </a:pPr>
            <a:r>
              <a:rPr lang="en-US" dirty="0" smtClean="0">
                <a:solidFill>
                  <a:srgbClr val="0070C0"/>
                </a:solidFill>
              </a:rPr>
              <a:t>             To Assets A/c </a:t>
            </a:r>
          </a:p>
          <a:p>
            <a:pPr marL="571500" indent="-571500">
              <a:buNone/>
            </a:pPr>
            <a:r>
              <a:rPr lang="en-US" dirty="0" smtClean="0">
                <a:solidFill>
                  <a:srgbClr val="0070C0"/>
                </a:solidFill>
              </a:rPr>
              <a:t>    (for decrease in value of assets)</a:t>
            </a:r>
          </a:p>
          <a:p>
            <a:pPr marL="571500" indent="-571500">
              <a:buFont typeface="Wingdings" pitchFamily="2" charset="2"/>
              <a:buChar char="Ø"/>
            </a:pPr>
            <a:r>
              <a:rPr lang="en-US" dirty="0" smtClean="0">
                <a:solidFill>
                  <a:srgbClr val="0070C0"/>
                </a:solidFill>
              </a:rPr>
              <a:t>Revaluation  </a:t>
            </a:r>
            <a:r>
              <a:rPr lang="en-US" dirty="0" smtClean="0">
                <a:solidFill>
                  <a:srgbClr val="0070C0"/>
                </a:solidFill>
              </a:rPr>
              <a:t>A/c……….  </a:t>
            </a:r>
            <a:r>
              <a:rPr lang="en-US" dirty="0" smtClean="0">
                <a:solidFill>
                  <a:srgbClr val="0070C0"/>
                </a:solidFill>
              </a:rPr>
              <a:t>dr.</a:t>
            </a:r>
          </a:p>
          <a:p>
            <a:pPr marL="571500" indent="-571500">
              <a:buNone/>
            </a:pPr>
            <a:r>
              <a:rPr lang="en-US" dirty="0" smtClean="0">
                <a:solidFill>
                  <a:srgbClr val="0070C0"/>
                </a:solidFill>
              </a:rPr>
              <a:t>             To liabilities A/c </a:t>
            </a:r>
          </a:p>
          <a:p>
            <a:pPr marL="571500" indent="-571500">
              <a:buNone/>
            </a:pPr>
            <a:r>
              <a:rPr lang="en-US" dirty="0" smtClean="0">
                <a:solidFill>
                  <a:srgbClr val="0070C0"/>
                </a:solidFill>
              </a:rPr>
              <a:t>    (for increase in value of liabilities)</a:t>
            </a:r>
          </a:p>
          <a:p>
            <a:pPr marL="571500" indent="-571500">
              <a:buFont typeface="Wingdings" pitchFamily="2" charset="2"/>
              <a:buChar char="Ø"/>
            </a:pPr>
            <a:r>
              <a:rPr lang="en-US" dirty="0" smtClean="0">
                <a:solidFill>
                  <a:srgbClr val="0070C0"/>
                </a:solidFill>
              </a:rPr>
              <a:t>Liabilities </a:t>
            </a:r>
            <a:r>
              <a:rPr lang="en-US" dirty="0" smtClean="0">
                <a:solidFill>
                  <a:srgbClr val="0070C0"/>
                </a:solidFill>
              </a:rPr>
              <a:t>A/c………. dr</a:t>
            </a:r>
            <a:r>
              <a:rPr lang="en-US" dirty="0" smtClean="0">
                <a:solidFill>
                  <a:srgbClr val="0070C0"/>
                </a:solidFill>
              </a:rPr>
              <a:t>.</a:t>
            </a:r>
          </a:p>
          <a:p>
            <a:pPr marL="571500" indent="-571500">
              <a:buNone/>
            </a:pPr>
            <a:r>
              <a:rPr lang="en-US" dirty="0" smtClean="0">
                <a:solidFill>
                  <a:srgbClr val="0070C0"/>
                </a:solidFill>
              </a:rPr>
              <a:t>              To Revaluation A/c</a:t>
            </a:r>
          </a:p>
          <a:p>
            <a:pPr marL="571500" indent="-571500">
              <a:buNone/>
            </a:pPr>
            <a:r>
              <a:rPr lang="en-US" dirty="0" smtClean="0">
                <a:solidFill>
                  <a:srgbClr val="0070C0"/>
                </a:solidFill>
              </a:rPr>
              <a:t>    (For decrease in value of liabilities)</a:t>
            </a:r>
          </a:p>
          <a:p>
            <a:pPr marL="571500" indent="-571500">
              <a:buNone/>
            </a:pPr>
            <a:endParaRPr lang="en-US" dirty="0" smtClean="0">
              <a:solidFill>
                <a:srgbClr val="002060"/>
              </a:solidFill>
            </a:endParaRPr>
          </a:p>
          <a:p>
            <a:pPr marL="571500" indent="-571500">
              <a:buFont typeface="+mj-lt"/>
              <a:buAutoNum type="alphaLcParenR"/>
            </a:pPr>
            <a:endParaRPr lang="en-US" dirty="0" smtClean="0"/>
          </a:p>
          <a:p>
            <a:pPr marL="571500" indent="-571500">
              <a:buFont typeface="+mj-lt"/>
              <a:buAutoNum type="alphaLcParen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457200"/>
          </a:xfrm>
        </p:spPr>
        <p:txBody>
          <a:bodyPr>
            <a:normAutofit fontScale="90000"/>
          </a:bodyPr>
          <a:lstStyle/>
          <a:p>
            <a:pPr algn="l"/>
            <a:r>
              <a:rPr lang="en-US" dirty="0" smtClean="0"/>
              <a:t>Continue…</a:t>
            </a:r>
            <a:endParaRPr lang="en-US" dirty="0"/>
          </a:p>
        </p:txBody>
      </p:sp>
      <p:sp>
        <p:nvSpPr>
          <p:cNvPr id="3" name="Content Placeholder 2"/>
          <p:cNvSpPr>
            <a:spLocks noGrp="1"/>
          </p:cNvSpPr>
          <p:nvPr>
            <p:ph idx="1"/>
          </p:nvPr>
        </p:nvSpPr>
        <p:spPr>
          <a:xfrm>
            <a:off x="301752" y="762000"/>
            <a:ext cx="8613648" cy="5562600"/>
          </a:xfrm>
        </p:spPr>
        <p:txBody>
          <a:bodyPr>
            <a:normAutofit fontScale="85000" lnSpcReduction="20000"/>
          </a:bodyPr>
          <a:lstStyle/>
          <a:p>
            <a:pPr marL="514350" indent="-514350">
              <a:buNone/>
            </a:pPr>
            <a:endParaRPr lang="en-US" dirty="0" smtClean="0"/>
          </a:p>
          <a:p>
            <a:pPr marL="514350" indent="-514350">
              <a:buFont typeface="Wingdings" pitchFamily="2" charset="2"/>
              <a:buChar char="Ø"/>
            </a:pPr>
            <a:r>
              <a:rPr lang="en-US" dirty="0" smtClean="0">
                <a:solidFill>
                  <a:srgbClr val="0070C0"/>
                </a:solidFill>
              </a:rPr>
              <a:t>Revaluation A/c </a:t>
            </a:r>
            <a:r>
              <a:rPr lang="en-US" dirty="0" smtClean="0">
                <a:solidFill>
                  <a:srgbClr val="0070C0"/>
                </a:solidFill>
              </a:rPr>
              <a:t>………. dr</a:t>
            </a:r>
            <a:r>
              <a:rPr lang="en-US" dirty="0" smtClean="0">
                <a:solidFill>
                  <a:srgbClr val="0070C0"/>
                </a:solidFill>
              </a:rPr>
              <a:t>.</a:t>
            </a:r>
          </a:p>
          <a:p>
            <a:pPr marL="514350" indent="-514350">
              <a:buNone/>
            </a:pPr>
            <a:r>
              <a:rPr lang="en-US" dirty="0" smtClean="0">
                <a:solidFill>
                  <a:srgbClr val="0070C0"/>
                </a:solidFill>
              </a:rPr>
              <a:t>                 To partners’ capital  A/c</a:t>
            </a:r>
          </a:p>
          <a:p>
            <a:pPr marL="514350" indent="-514350">
              <a:buNone/>
            </a:pPr>
            <a:r>
              <a:rPr lang="en-US" dirty="0" smtClean="0">
                <a:solidFill>
                  <a:srgbClr val="0070C0"/>
                </a:solidFill>
              </a:rPr>
              <a:t>        ( for distribution of profit on revaluation among partners)</a:t>
            </a:r>
          </a:p>
          <a:p>
            <a:pPr marL="514350" indent="-514350">
              <a:buNone/>
            </a:pPr>
            <a:r>
              <a:rPr lang="en-US" dirty="0" smtClean="0"/>
              <a:t>                            or </a:t>
            </a:r>
          </a:p>
          <a:p>
            <a:pPr marL="514350" indent="-514350">
              <a:buFont typeface="Wingdings" pitchFamily="2" charset="2"/>
              <a:buChar char="Ø"/>
            </a:pPr>
            <a:r>
              <a:rPr lang="en-US" dirty="0" smtClean="0">
                <a:solidFill>
                  <a:srgbClr val="0070C0"/>
                </a:solidFill>
              </a:rPr>
              <a:t>Partners’ capital A/c </a:t>
            </a:r>
            <a:r>
              <a:rPr lang="en-US" dirty="0" smtClean="0">
                <a:solidFill>
                  <a:srgbClr val="0070C0"/>
                </a:solidFill>
              </a:rPr>
              <a:t>……….dr</a:t>
            </a:r>
            <a:r>
              <a:rPr lang="en-US" dirty="0" smtClean="0">
                <a:solidFill>
                  <a:srgbClr val="0070C0"/>
                </a:solidFill>
              </a:rPr>
              <a:t>.</a:t>
            </a:r>
          </a:p>
          <a:p>
            <a:pPr marL="514350" indent="-514350">
              <a:buNone/>
            </a:pPr>
            <a:r>
              <a:rPr lang="en-US" dirty="0" smtClean="0">
                <a:solidFill>
                  <a:srgbClr val="0070C0"/>
                </a:solidFill>
              </a:rPr>
              <a:t>                   To Revaluation A/c</a:t>
            </a:r>
          </a:p>
          <a:p>
            <a:pPr marL="514350" indent="-514350">
              <a:buNone/>
            </a:pPr>
            <a:r>
              <a:rPr lang="en-US" dirty="0" smtClean="0">
                <a:solidFill>
                  <a:srgbClr val="0070C0"/>
                </a:solidFill>
              </a:rPr>
              <a:t>       ( for distribution of  loss on revaluation among partners)</a:t>
            </a:r>
          </a:p>
          <a:p>
            <a:pPr marL="514350" indent="-514350">
              <a:buNone/>
            </a:pPr>
            <a:endParaRPr lang="en-US" dirty="0" smtClean="0"/>
          </a:p>
          <a:p>
            <a:pPr marL="514350" indent="-514350">
              <a:buNone/>
            </a:pPr>
            <a:r>
              <a:rPr lang="en-US" dirty="0" smtClean="0"/>
              <a:t>2. Assets and Liabilities not taken over by the new firm</a:t>
            </a:r>
          </a:p>
          <a:p>
            <a:pPr marL="514350" indent="-514350">
              <a:buFont typeface="Wingdings" pitchFamily="2" charset="2"/>
              <a:buChar char="Ø"/>
            </a:pPr>
            <a:r>
              <a:rPr lang="en-US" dirty="0" smtClean="0">
                <a:solidFill>
                  <a:srgbClr val="0070C0"/>
                </a:solidFill>
              </a:rPr>
              <a:t> Partner’s capital A/c </a:t>
            </a:r>
            <a:r>
              <a:rPr lang="en-US" dirty="0" smtClean="0">
                <a:solidFill>
                  <a:srgbClr val="0070C0"/>
                </a:solidFill>
              </a:rPr>
              <a:t>……….dr</a:t>
            </a:r>
            <a:r>
              <a:rPr lang="en-US" dirty="0" smtClean="0">
                <a:solidFill>
                  <a:srgbClr val="0070C0"/>
                </a:solidFill>
              </a:rPr>
              <a:t>.</a:t>
            </a:r>
          </a:p>
          <a:p>
            <a:pPr marL="514350" indent="-514350">
              <a:buNone/>
            </a:pPr>
            <a:r>
              <a:rPr lang="en-US" dirty="0" smtClean="0">
                <a:solidFill>
                  <a:srgbClr val="0070C0"/>
                </a:solidFill>
              </a:rPr>
              <a:t>            To Assets A/c</a:t>
            </a:r>
          </a:p>
          <a:p>
            <a:pPr marL="514350" indent="-514350">
              <a:buNone/>
            </a:pPr>
            <a:r>
              <a:rPr lang="en-US" dirty="0" smtClean="0">
                <a:solidFill>
                  <a:srgbClr val="0070C0"/>
                </a:solidFill>
              </a:rPr>
              <a:t>       (Assets taken over by partners)</a:t>
            </a:r>
          </a:p>
          <a:p>
            <a:pPr marL="514350" indent="-514350">
              <a:buFont typeface="Wingdings" pitchFamily="2" charset="2"/>
              <a:buChar char="Ø"/>
            </a:pPr>
            <a:r>
              <a:rPr lang="en-US" dirty="0" smtClean="0">
                <a:solidFill>
                  <a:srgbClr val="0070C0"/>
                </a:solidFill>
              </a:rPr>
              <a:t>Liabilities A/c </a:t>
            </a:r>
            <a:r>
              <a:rPr lang="en-US" dirty="0" smtClean="0">
                <a:solidFill>
                  <a:srgbClr val="0070C0"/>
                </a:solidFill>
              </a:rPr>
              <a:t>……….dr</a:t>
            </a:r>
            <a:r>
              <a:rPr lang="en-US" dirty="0" smtClean="0">
                <a:solidFill>
                  <a:srgbClr val="0070C0"/>
                </a:solidFill>
              </a:rPr>
              <a:t>.</a:t>
            </a:r>
          </a:p>
          <a:p>
            <a:pPr marL="514350" indent="-514350">
              <a:buNone/>
            </a:pPr>
            <a:r>
              <a:rPr lang="en-US" dirty="0" smtClean="0">
                <a:solidFill>
                  <a:srgbClr val="0070C0"/>
                </a:solidFill>
              </a:rPr>
              <a:t>            To Partner’s A/c</a:t>
            </a:r>
          </a:p>
          <a:p>
            <a:pPr marL="514350" indent="-514350">
              <a:buNone/>
            </a:pPr>
            <a:r>
              <a:rPr lang="en-US" dirty="0" smtClean="0">
                <a:solidFill>
                  <a:srgbClr val="0070C0"/>
                </a:solidFill>
              </a:rPr>
              <a:t>       (Liabilities paid by /taken over by partners)</a:t>
            </a:r>
          </a:p>
          <a:p>
            <a:pPr marL="514350" indent="-514350">
              <a:buNone/>
            </a:pPr>
            <a:endParaRPr lang="en-US" dirty="0" smtClean="0">
              <a:solidFill>
                <a:srgbClr val="002060"/>
              </a:solidFill>
            </a:endParaRPr>
          </a:p>
          <a:p>
            <a:pPr marL="514350" indent="-514350">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572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228600" y="685800"/>
            <a:ext cx="8610600" cy="5943600"/>
          </a:xfrm>
        </p:spPr>
        <p:txBody>
          <a:bodyPr>
            <a:normAutofit lnSpcReduction="10000"/>
          </a:bodyPr>
          <a:lstStyle/>
          <a:p>
            <a:pPr marL="514350" indent="-514350">
              <a:buNone/>
            </a:pPr>
            <a:r>
              <a:rPr lang="en-US" dirty="0" smtClean="0">
                <a:solidFill>
                  <a:schemeClr val="accent4">
                    <a:lumMod val="60000"/>
                    <a:lumOff val="40000"/>
                  </a:schemeClr>
                </a:solidFill>
              </a:rPr>
              <a:t>3</a:t>
            </a:r>
            <a:r>
              <a:rPr lang="en-US" dirty="0" smtClean="0"/>
              <a:t>. Division of accumulated profits /losses/Reserves.</a:t>
            </a:r>
          </a:p>
          <a:p>
            <a:pPr marL="514350" indent="-514350">
              <a:buFont typeface="Wingdings" pitchFamily="2" charset="2"/>
              <a:buChar char="Ø"/>
            </a:pPr>
            <a:r>
              <a:rPr lang="en-US" dirty="0" smtClean="0"/>
              <a:t>  </a:t>
            </a:r>
            <a:r>
              <a:rPr lang="en-US" dirty="0" smtClean="0">
                <a:solidFill>
                  <a:srgbClr val="0070C0"/>
                </a:solidFill>
              </a:rPr>
              <a:t>Profit &amp; Loss </a:t>
            </a:r>
            <a:r>
              <a:rPr lang="en-US" dirty="0" smtClean="0">
                <a:solidFill>
                  <a:srgbClr val="0070C0"/>
                </a:solidFill>
              </a:rPr>
              <a:t>A/c………dr</a:t>
            </a:r>
            <a:r>
              <a:rPr lang="en-US" dirty="0" smtClean="0">
                <a:solidFill>
                  <a:srgbClr val="0070C0"/>
                </a:solidFill>
              </a:rPr>
              <a:t>.</a:t>
            </a:r>
          </a:p>
          <a:p>
            <a:pPr marL="514350" indent="-514350">
              <a:buNone/>
            </a:pPr>
            <a:r>
              <a:rPr lang="en-US" dirty="0" smtClean="0">
                <a:solidFill>
                  <a:srgbClr val="0070C0"/>
                </a:solidFill>
              </a:rPr>
              <a:t>        Reserves </a:t>
            </a:r>
            <a:r>
              <a:rPr lang="en-US" dirty="0" smtClean="0">
                <a:solidFill>
                  <a:srgbClr val="0070C0"/>
                </a:solidFill>
              </a:rPr>
              <a:t>A/c……………..dr</a:t>
            </a:r>
            <a:r>
              <a:rPr lang="en-US" dirty="0" smtClean="0">
                <a:solidFill>
                  <a:srgbClr val="0070C0"/>
                </a:solidFill>
              </a:rPr>
              <a:t>.</a:t>
            </a:r>
          </a:p>
          <a:p>
            <a:pPr marL="514350" indent="-514350">
              <a:buNone/>
            </a:pPr>
            <a:r>
              <a:rPr lang="en-US" dirty="0" smtClean="0">
                <a:solidFill>
                  <a:srgbClr val="0070C0"/>
                </a:solidFill>
              </a:rPr>
              <a:t>               To Partners’ capital A/c</a:t>
            </a:r>
          </a:p>
          <a:p>
            <a:pPr marL="514350" indent="-514350">
              <a:buNone/>
            </a:pPr>
            <a:r>
              <a:rPr lang="en-US" dirty="0" smtClean="0">
                <a:solidFill>
                  <a:srgbClr val="0070C0"/>
                </a:solidFill>
              </a:rPr>
              <a:t>    (For distribution of accumulated profits and reserves)</a:t>
            </a:r>
          </a:p>
          <a:p>
            <a:pPr marL="514350" indent="-514350">
              <a:buFont typeface="Wingdings" pitchFamily="2" charset="2"/>
              <a:buChar char="Ø"/>
            </a:pPr>
            <a:r>
              <a:rPr lang="en-US" dirty="0" smtClean="0">
                <a:solidFill>
                  <a:srgbClr val="0070C0"/>
                </a:solidFill>
              </a:rPr>
              <a:t> Partners’ capital </a:t>
            </a:r>
            <a:r>
              <a:rPr lang="en-US" dirty="0" smtClean="0">
                <a:solidFill>
                  <a:srgbClr val="0070C0"/>
                </a:solidFill>
              </a:rPr>
              <a:t>A/c………dr</a:t>
            </a:r>
            <a:r>
              <a:rPr lang="en-US" dirty="0" smtClean="0">
                <a:solidFill>
                  <a:srgbClr val="0070C0"/>
                </a:solidFill>
              </a:rPr>
              <a:t>.</a:t>
            </a:r>
          </a:p>
          <a:p>
            <a:pPr marL="514350" indent="-514350">
              <a:buNone/>
            </a:pPr>
            <a:r>
              <a:rPr lang="en-US" dirty="0" smtClean="0">
                <a:solidFill>
                  <a:srgbClr val="0070C0"/>
                </a:solidFill>
              </a:rPr>
              <a:t>           To Profit &amp; Loss A/c</a:t>
            </a:r>
          </a:p>
          <a:p>
            <a:pPr marL="514350" indent="-514350">
              <a:buNone/>
            </a:pPr>
            <a:r>
              <a:rPr lang="en-US" dirty="0" smtClean="0">
                <a:solidFill>
                  <a:srgbClr val="0070C0"/>
                </a:solidFill>
              </a:rPr>
              <a:t>    ( for distribution of loss among partners)</a:t>
            </a:r>
          </a:p>
          <a:p>
            <a:pPr marL="514350" indent="-514350">
              <a:buAutoNum type="arabicPeriod" startAt="4"/>
            </a:pPr>
            <a:r>
              <a:rPr lang="en-US" dirty="0" smtClean="0"/>
              <a:t>For raising/creating goodwill in the books of the firm</a:t>
            </a:r>
            <a:br>
              <a:rPr lang="en-US" dirty="0" smtClean="0"/>
            </a:br>
            <a:r>
              <a:rPr lang="en-US" dirty="0" smtClean="0">
                <a:solidFill>
                  <a:srgbClr val="0070C0"/>
                </a:solidFill>
              </a:rPr>
              <a:t>Goodwill </a:t>
            </a:r>
            <a:r>
              <a:rPr lang="en-US" dirty="0" smtClean="0">
                <a:solidFill>
                  <a:srgbClr val="0070C0"/>
                </a:solidFill>
              </a:rPr>
              <a:t>A/c………dr</a:t>
            </a:r>
            <a:r>
              <a:rPr lang="en-US" dirty="0" smtClean="0">
                <a:solidFill>
                  <a:srgbClr val="0070C0"/>
                </a:solidFill>
              </a:rPr>
              <a:t>.</a:t>
            </a:r>
          </a:p>
          <a:p>
            <a:pPr marL="514350" indent="-514350">
              <a:buNone/>
            </a:pPr>
            <a:r>
              <a:rPr lang="en-US" dirty="0" smtClean="0">
                <a:solidFill>
                  <a:srgbClr val="0070C0"/>
                </a:solidFill>
              </a:rPr>
              <a:t>            To partners’ capital A/c</a:t>
            </a:r>
          </a:p>
          <a:p>
            <a:pPr marL="514350" indent="-514350">
              <a:buNone/>
            </a:pPr>
            <a:r>
              <a:rPr lang="en-US" dirty="0" smtClean="0">
                <a:solidFill>
                  <a:srgbClr val="0070C0"/>
                </a:solidFill>
              </a:rPr>
              <a:t>         ( goodwill is to be transferred in old profit sharing ratio)</a:t>
            </a:r>
          </a:p>
          <a:p>
            <a:pPr marL="514350" indent="-514350">
              <a:buNone/>
            </a:pPr>
            <a:endParaRPr lang="en-US" dirty="0" smtClean="0"/>
          </a:p>
          <a:p>
            <a:pPr marL="514350" indent="-514350">
              <a:buNone/>
            </a:pPr>
            <a:endParaRPr lang="en-US" dirty="0" smtClean="0">
              <a:solidFill>
                <a:srgbClr val="0070C0"/>
              </a:solidFill>
            </a:endParaRPr>
          </a:p>
          <a:p>
            <a:pPr marL="514350" indent="-514350">
              <a:buNone/>
            </a:pPr>
            <a:endParaRPr lang="en-US" dirty="0" smtClean="0">
              <a:solidFill>
                <a:srgbClr val="0070C0"/>
              </a:solidFill>
            </a:endParaRPr>
          </a:p>
          <a:p>
            <a:pPr marL="514350" indent="-514350">
              <a:buNone/>
            </a:pPr>
            <a:endParaRPr lang="en-US" dirty="0" smtClean="0">
              <a:solidFill>
                <a:srgbClr val="0070C0"/>
              </a:solidFill>
            </a:endParaRPr>
          </a:p>
          <a:p>
            <a:pPr marL="514350" indent="-514350">
              <a:buNone/>
            </a:pPr>
            <a:endParaRPr lang="en-US" dirty="0" smtClean="0"/>
          </a:p>
          <a:p>
            <a:pPr marL="514350" indent="-514350">
              <a:buAutoNum type="arabicPeriod" startAt="4"/>
            </a:pPr>
            <a:endParaRPr lang="en-US" dirty="0" smtClean="0"/>
          </a:p>
          <a:p>
            <a:pPr marL="514350" indent="-51435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228600" y="1219200"/>
            <a:ext cx="8610600" cy="5334000"/>
          </a:xfrm>
        </p:spPr>
        <p:txBody>
          <a:bodyPr>
            <a:normAutofit fontScale="92500"/>
          </a:bodyPr>
          <a:lstStyle/>
          <a:p>
            <a:pPr>
              <a:buNone/>
            </a:pPr>
            <a:r>
              <a:rPr lang="en-US" dirty="0" smtClean="0">
                <a:solidFill>
                  <a:srgbClr val="0070C0"/>
                </a:solidFill>
              </a:rPr>
              <a:t>5. </a:t>
            </a:r>
            <a:r>
              <a:rPr lang="en-US" dirty="0" smtClean="0"/>
              <a:t>Transfer of Assets and liabilities to the new firm.</a:t>
            </a:r>
          </a:p>
          <a:p>
            <a:pPr>
              <a:buFont typeface="Wingdings" pitchFamily="2" charset="2"/>
              <a:buChar char="Ø"/>
            </a:pPr>
            <a:r>
              <a:rPr lang="en-US" dirty="0" smtClean="0"/>
              <a:t>   </a:t>
            </a:r>
            <a:r>
              <a:rPr lang="en-US" dirty="0" smtClean="0">
                <a:solidFill>
                  <a:srgbClr val="0070C0"/>
                </a:solidFill>
              </a:rPr>
              <a:t>New firm’s </a:t>
            </a:r>
            <a:r>
              <a:rPr lang="en-US" dirty="0" smtClean="0">
                <a:solidFill>
                  <a:srgbClr val="0070C0"/>
                </a:solidFill>
              </a:rPr>
              <a:t>A/c………. </a:t>
            </a:r>
            <a:r>
              <a:rPr lang="en-US" dirty="0" smtClean="0">
                <a:solidFill>
                  <a:srgbClr val="0070C0"/>
                </a:solidFill>
              </a:rPr>
              <a:t>dr.</a:t>
            </a:r>
          </a:p>
          <a:p>
            <a:pPr>
              <a:buNone/>
            </a:pPr>
            <a:r>
              <a:rPr lang="en-US" dirty="0" smtClean="0">
                <a:solidFill>
                  <a:srgbClr val="0070C0"/>
                </a:solidFill>
              </a:rPr>
              <a:t>              To Sundry Assets A/c </a:t>
            </a:r>
          </a:p>
          <a:p>
            <a:pPr>
              <a:buNone/>
            </a:pPr>
            <a:r>
              <a:rPr lang="en-US" dirty="0" smtClean="0">
                <a:solidFill>
                  <a:srgbClr val="0070C0"/>
                </a:solidFill>
              </a:rPr>
              <a:t>       ( for transfer of assets to the new firm)</a:t>
            </a:r>
          </a:p>
          <a:p>
            <a:pPr>
              <a:buFont typeface="Wingdings" pitchFamily="2" charset="2"/>
              <a:buChar char="Ø"/>
            </a:pPr>
            <a:r>
              <a:rPr lang="en-US" dirty="0" smtClean="0">
                <a:solidFill>
                  <a:srgbClr val="0070C0"/>
                </a:solidFill>
              </a:rPr>
              <a:t>   Sundry Liabilities </a:t>
            </a:r>
            <a:r>
              <a:rPr lang="en-US" dirty="0" smtClean="0">
                <a:solidFill>
                  <a:srgbClr val="0070C0"/>
                </a:solidFill>
              </a:rPr>
              <a:t>A/c……….dr</a:t>
            </a:r>
            <a:r>
              <a:rPr lang="en-US" dirty="0" smtClean="0">
                <a:solidFill>
                  <a:srgbClr val="0070C0"/>
                </a:solidFill>
              </a:rPr>
              <a:t>.</a:t>
            </a:r>
          </a:p>
          <a:p>
            <a:pPr>
              <a:buNone/>
            </a:pPr>
            <a:r>
              <a:rPr lang="en-US" dirty="0" smtClean="0">
                <a:solidFill>
                  <a:srgbClr val="0070C0"/>
                </a:solidFill>
              </a:rPr>
              <a:t>               To  new firm ‘s A/c</a:t>
            </a:r>
          </a:p>
          <a:p>
            <a:pPr>
              <a:buNone/>
            </a:pPr>
            <a:r>
              <a:rPr lang="en-US" dirty="0" smtClean="0">
                <a:solidFill>
                  <a:srgbClr val="0070C0"/>
                </a:solidFill>
              </a:rPr>
              <a:t>       (for transfer of liabilities to the new firm)</a:t>
            </a:r>
          </a:p>
          <a:p>
            <a:pPr>
              <a:buNone/>
            </a:pPr>
            <a:r>
              <a:rPr lang="en-US" dirty="0" smtClean="0"/>
              <a:t>                          or </a:t>
            </a:r>
          </a:p>
          <a:p>
            <a:pPr>
              <a:buFont typeface="Wingdings" pitchFamily="2" charset="2"/>
              <a:buChar char="Ø"/>
            </a:pPr>
            <a:r>
              <a:rPr lang="en-US" dirty="0" smtClean="0"/>
              <a:t>        </a:t>
            </a:r>
            <a:r>
              <a:rPr lang="en-US" dirty="0" smtClean="0">
                <a:solidFill>
                  <a:srgbClr val="0070C0"/>
                </a:solidFill>
              </a:rPr>
              <a:t>Sundry Liabilities </a:t>
            </a:r>
            <a:r>
              <a:rPr lang="en-US" dirty="0" smtClean="0">
                <a:solidFill>
                  <a:srgbClr val="0070C0"/>
                </a:solidFill>
              </a:rPr>
              <a:t>A/c……dr</a:t>
            </a:r>
            <a:r>
              <a:rPr lang="en-US" dirty="0" smtClean="0">
                <a:solidFill>
                  <a:srgbClr val="0070C0"/>
                </a:solidFill>
              </a:rPr>
              <a:t>.</a:t>
            </a:r>
          </a:p>
          <a:p>
            <a:pPr>
              <a:buNone/>
            </a:pPr>
            <a:r>
              <a:rPr lang="en-US" dirty="0" smtClean="0">
                <a:solidFill>
                  <a:srgbClr val="0070C0"/>
                </a:solidFill>
              </a:rPr>
              <a:t>            New firm’s A/c </a:t>
            </a:r>
            <a:r>
              <a:rPr lang="en-US" dirty="0" smtClean="0">
                <a:solidFill>
                  <a:srgbClr val="0070C0"/>
                </a:solidFill>
              </a:rPr>
              <a:t>……………..dr</a:t>
            </a:r>
            <a:r>
              <a:rPr lang="en-US" dirty="0" smtClean="0">
                <a:solidFill>
                  <a:srgbClr val="0070C0"/>
                </a:solidFill>
              </a:rPr>
              <a:t>. </a:t>
            </a:r>
            <a:r>
              <a:rPr lang="en-US" dirty="0" smtClean="0"/>
              <a:t>( with the balancing figure)</a:t>
            </a:r>
            <a:r>
              <a:rPr lang="en-US" dirty="0" smtClean="0">
                <a:solidFill>
                  <a:srgbClr val="0070C0"/>
                </a:solidFill>
              </a:rPr>
              <a:t/>
            </a:r>
            <a:br>
              <a:rPr lang="en-US" dirty="0" smtClean="0">
                <a:solidFill>
                  <a:srgbClr val="0070C0"/>
                </a:solidFill>
              </a:rPr>
            </a:br>
            <a:r>
              <a:rPr lang="en-US" dirty="0" smtClean="0">
                <a:solidFill>
                  <a:srgbClr val="0070C0"/>
                </a:solidFill>
              </a:rPr>
              <a:t>              To Sundry Assets A/c </a:t>
            </a:r>
          </a:p>
          <a:p>
            <a:pPr>
              <a:buNone/>
            </a:pPr>
            <a:r>
              <a:rPr lang="en-US" dirty="0" smtClean="0">
                <a:solidFill>
                  <a:srgbClr val="0070C0"/>
                </a:solidFill>
              </a:rPr>
              <a:t>        (Transfer of Assets and liabilities to the new firm.)</a:t>
            </a:r>
          </a:p>
          <a:p>
            <a:endParaRPr lang="en-US" dirty="0"/>
          </a:p>
        </p:txBody>
      </p:sp>
      <p:sp>
        <p:nvSpPr>
          <p:cNvPr id="4" name="Left Bracket 3"/>
          <p:cNvSpPr/>
          <p:nvPr/>
        </p:nvSpPr>
        <p:spPr>
          <a:xfrm>
            <a:off x="685800" y="1752600"/>
            <a:ext cx="304800" cy="2819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457200" y="685800"/>
            <a:ext cx="8229600" cy="5791200"/>
          </a:xfrm>
        </p:spPr>
        <p:txBody>
          <a:bodyPr/>
          <a:lstStyle/>
          <a:p>
            <a:pPr>
              <a:buNone/>
            </a:pPr>
            <a:r>
              <a:rPr lang="en-US" dirty="0" smtClean="0"/>
              <a:t>6. Final closing of Capital Accounts</a:t>
            </a:r>
          </a:p>
          <a:p>
            <a:pPr>
              <a:buFont typeface="Wingdings" pitchFamily="2" charset="2"/>
              <a:buChar char="Ø"/>
            </a:pPr>
            <a:r>
              <a:rPr lang="en-US" dirty="0" smtClean="0"/>
              <a:t> </a:t>
            </a:r>
            <a:r>
              <a:rPr lang="en-US" dirty="0" smtClean="0">
                <a:solidFill>
                  <a:srgbClr val="0070C0"/>
                </a:solidFill>
              </a:rPr>
              <a:t>Partners’ capital </a:t>
            </a:r>
            <a:r>
              <a:rPr lang="en-US" dirty="0" smtClean="0">
                <a:solidFill>
                  <a:srgbClr val="0070C0"/>
                </a:solidFill>
              </a:rPr>
              <a:t>A/c………. </a:t>
            </a:r>
            <a:r>
              <a:rPr lang="en-US" dirty="0" smtClean="0">
                <a:solidFill>
                  <a:srgbClr val="0070C0"/>
                </a:solidFill>
              </a:rPr>
              <a:t>dr.</a:t>
            </a:r>
          </a:p>
          <a:p>
            <a:pPr>
              <a:buNone/>
            </a:pPr>
            <a:r>
              <a:rPr lang="en-US" dirty="0" smtClean="0">
                <a:solidFill>
                  <a:srgbClr val="0070C0"/>
                </a:solidFill>
              </a:rPr>
              <a:t>               To new firm’s A/c</a:t>
            </a:r>
          </a:p>
          <a:p>
            <a:pPr>
              <a:buNone/>
            </a:pPr>
            <a:r>
              <a:rPr lang="en-US" dirty="0" smtClean="0">
                <a:solidFill>
                  <a:srgbClr val="0070C0"/>
                </a:solidFill>
              </a:rPr>
              <a:t>(for closing of partners’ capital accounts)</a:t>
            </a:r>
          </a:p>
          <a:p>
            <a:pPr>
              <a:buFont typeface="Wingdings" pitchFamily="2" charset="2"/>
              <a:buChar char="v"/>
            </a:pPr>
            <a:r>
              <a:rPr lang="en-US" dirty="0" smtClean="0"/>
              <a:t>Ledger Accounts to be maintained in the books of old firms:</a:t>
            </a:r>
          </a:p>
          <a:p>
            <a:pPr marL="514350" indent="-514350">
              <a:buFont typeface="+mj-lt"/>
              <a:buAutoNum type="arabicPeriod"/>
            </a:pPr>
            <a:r>
              <a:rPr lang="en-US" dirty="0" smtClean="0">
                <a:solidFill>
                  <a:srgbClr val="0070C0"/>
                </a:solidFill>
              </a:rPr>
              <a:t>Revaluation A/c</a:t>
            </a:r>
          </a:p>
          <a:p>
            <a:pPr marL="514350" indent="-514350">
              <a:buFont typeface="+mj-lt"/>
              <a:buAutoNum type="arabicPeriod"/>
            </a:pPr>
            <a:r>
              <a:rPr lang="en-US" dirty="0" smtClean="0">
                <a:solidFill>
                  <a:srgbClr val="0070C0"/>
                </a:solidFill>
              </a:rPr>
              <a:t>Partners’ capital A/c </a:t>
            </a:r>
          </a:p>
          <a:p>
            <a:pPr marL="514350" indent="-514350">
              <a:buFont typeface="+mj-lt"/>
              <a:buAutoNum type="arabicPeriod"/>
            </a:pPr>
            <a:r>
              <a:rPr lang="en-US" dirty="0" smtClean="0">
                <a:solidFill>
                  <a:srgbClr val="0070C0"/>
                </a:solidFill>
              </a:rPr>
              <a:t>New firm’s A/c</a:t>
            </a:r>
          </a:p>
          <a:p>
            <a:pPr marL="514350" indent="-514350">
              <a:buFont typeface="+mj-lt"/>
              <a:buAutoNum type="arabicPeriod"/>
            </a:pPr>
            <a:r>
              <a:rPr lang="en-US" dirty="0" smtClean="0">
                <a:solidFill>
                  <a:srgbClr val="0070C0"/>
                </a:solidFill>
              </a:rPr>
              <a:t>Goodwill A/c</a:t>
            </a:r>
            <a:endParaRPr lang="en-US" dirty="0">
              <a:solidFill>
                <a:srgbClr val="0070C0"/>
              </a:solidFill>
            </a:endParaRPr>
          </a:p>
        </p:txBody>
      </p:sp>
      <p:cxnSp>
        <p:nvCxnSpPr>
          <p:cNvPr id="5" name="Straight Connector 4"/>
          <p:cNvCxnSpPr/>
          <p:nvPr/>
        </p:nvCxnSpPr>
        <p:spPr>
          <a:xfrm>
            <a:off x="457200" y="2667000"/>
            <a:ext cx="8229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normAutofit/>
          </a:bodyPr>
          <a:lstStyle/>
          <a:p>
            <a:r>
              <a:rPr lang="en-US" sz="3200" dirty="0" smtClean="0"/>
              <a:t>Journal Entries in the books of new firm/ opening entries</a:t>
            </a:r>
            <a:endParaRPr lang="en-US" sz="3200" dirty="0"/>
          </a:p>
        </p:txBody>
      </p:sp>
      <p:sp>
        <p:nvSpPr>
          <p:cNvPr id="3" name="Content Placeholder 2"/>
          <p:cNvSpPr>
            <a:spLocks noGrp="1"/>
          </p:cNvSpPr>
          <p:nvPr>
            <p:ph idx="1"/>
          </p:nvPr>
        </p:nvSpPr>
        <p:spPr>
          <a:xfrm>
            <a:off x="228600" y="1295400"/>
            <a:ext cx="8686800" cy="5410200"/>
          </a:xfrm>
        </p:spPr>
        <p:txBody>
          <a:bodyPr>
            <a:normAutofit/>
          </a:bodyPr>
          <a:lstStyle/>
          <a:p>
            <a:pPr marL="514350" indent="-514350">
              <a:buNone/>
            </a:pPr>
            <a:r>
              <a:rPr lang="en-US" dirty="0" smtClean="0"/>
              <a:t>1.     Assets, liabilities and capitals of the partners of the old firm taken over by new firm</a:t>
            </a:r>
          </a:p>
          <a:p>
            <a:pPr>
              <a:buFont typeface="Wingdings" pitchFamily="2" charset="2"/>
              <a:buChar char="Ø"/>
            </a:pPr>
            <a:r>
              <a:rPr lang="en-US" dirty="0" smtClean="0">
                <a:solidFill>
                  <a:srgbClr val="0070C0"/>
                </a:solidFill>
              </a:rPr>
              <a:t>  Sundry Assets </a:t>
            </a:r>
            <a:r>
              <a:rPr lang="en-US" dirty="0" smtClean="0">
                <a:solidFill>
                  <a:srgbClr val="0070C0"/>
                </a:solidFill>
              </a:rPr>
              <a:t>A/c……..dr</a:t>
            </a:r>
            <a:r>
              <a:rPr lang="en-US" dirty="0" smtClean="0">
                <a:solidFill>
                  <a:srgbClr val="0070C0"/>
                </a:solidFill>
              </a:rPr>
              <a:t>.  </a:t>
            </a:r>
            <a:r>
              <a:rPr lang="en-US" dirty="0" smtClean="0"/>
              <a:t>( revised values)</a:t>
            </a:r>
          </a:p>
          <a:p>
            <a:pPr>
              <a:buNone/>
            </a:pPr>
            <a:r>
              <a:rPr lang="en-US" dirty="0" smtClean="0">
                <a:solidFill>
                  <a:srgbClr val="0070C0"/>
                </a:solidFill>
              </a:rPr>
              <a:t>        To Sundry liabilities </a:t>
            </a:r>
            <a:r>
              <a:rPr lang="en-US" dirty="0" smtClean="0"/>
              <a:t> (revised </a:t>
            </a:r>
            <a:r>
              <a:rPr lang="en-US" dirty="0" smtClean="0"/>
              <a:t>values)</a:t>
            </a:r>
          </a:p>
          <a:p>
            <a:pPr>
              <a:buNone/>
            </a:pPr>
            <a:r>
              <a:rPr lang="en-US" dirty="0" smtClean="0">
                <a:solidFill>
                  <a:srgbClr val="0070C0"/>
                </a:solidFill>
              </a:rPr>
              <a:t>        To partners’ capital A/c</a:t>
            </a:r>
          </a:p>
          <a:p>
            <a:pPr algn="just">
              <a:buNone/>
            </a:pPr>
            <a:r>
              <a:rPr lang="en-US" dirty="0" smtClean="0">
                <a:solidFill>
                  <a:srgbClr val="0070C0"/>
                </a:solidFill>
              </a:rPr>
              <a:t>   ( for assets, liabilities and capitals of the partners of the old firm taken over by new firm)</a:t>
            </a:r>
          </a:p>
          <a:p>
            <a:pPr marL="514350" indent="-514350" algn="just">
              <a:buNone/>
            </a:pPr>
            <a:endParaRPr lang="en-US" dirty="0" smtClean="0">
              <a:solidFill>
                <a:srgbClr val="0070C0"/>
              </a:solidFill>
            </a:endParaRPr>
          </a:p>
          <a:p>
            <a:pPr algn="just">
              <a:buFont typeface="Wingdings" pitchFamily="2" charset="2"/>
              <a:buChar char="q"/>
            </a:pPr>
            <a:r>
              <a:rPr lang="en-US" sz="1900" dirty="0" smtClean="0"/>
              <a:t>Point to be noted:</a:t>
            </a:r>
          </a:p>
          <a:p>
            <a:pPr algn="just">
              <a:buFont typeface="Arial" pitchFamily="34" charset="0"/>
              <a:buChar char="•"/>
            </a:pPr>
            <a:r>
              <a:rPr lang="en-US" sz="1900" dirty="0" smtClean="0"/>
              <a:t>Above mentioned entry is passed separately for each firm</a:t>
            </a:r>
          </a:p>
          <a:p>
            <a:pPr algn="just">
              <a:buFont typeface="Arial" pitchFamily="34" charset="0"/>
              <a:buChar char="•"/>
            </a:pPr>
            <a:r>
              <a:rPr lang="en-US" sz="1900" dirty="0" smtClean="0"/>
              <a:t>Different assets and liabilities taken over by the new firm are recorded separately by their names.</a:t>
            </a:r>
            <a:endParaRPr lang="en-US" sz="1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15112"/>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457200" y="1447800"/>
            <a:ext cx="8229600" cy="4876800"/>
          </a:xfrm>
        </p:spPr>
        <p:txBody>
          <a:bodyPr/>
          <a:lstStyle/>
          <a:p>
            <a:pPr marL="514350" indent="-514350" algn="just">
              <a:buNone/>
            </a:pPr>
            <a:r>
              <a:rPr lang="en-US" dirty="0" smtClean="0"/>
              <a:t>2. </a:t>
            </a:r>
            <a:r>
              <a:rPr lang="en-US" dirty="0" smtClean="0"/>
              <a:t>For </a:t>
            </a:r>
            <a:r>
              <a:rPr lang="en-US" dirty="0" smtClean="0"/>
              <a:t>Adjustment of Goodwill : The  goodwill transferred from the old firm to the new firm may be maintained as it is or may be written off or may be reduced by the new firm. If goodwill  written off or reduced , the entry  will be as follows</a:t>
            </a:r>
            <a:r>
              <a:rPr lang="en-US" dirty="0" smtClean="0"/>
              <a:t>: </a:t>
            </a:r>
            <a:endParaRPr lang="en-US" dirty="0" smtClean="0"/>
          </a:p>
          <a:p>
            <a:pPr algn="just">
              <a:buFont typeface="Wingdings" pitchFamily="2" charset="2"/>
              <a:buChar char="Ø"/>
            </a:pPr>
            <a:r>
              <a:rPr lang="en-US" dirty="0" smtClean="0">
                <a:solidFill>
                  <a:srgbClr val="0070C0"/>
                </a:solidFill>
              </a:rPr>
              <a:t>     All partners’ capital </a:t>
            </a:r>
            <a:r>
              <a:rPr lang="en-US" dirty="0" smtClean="0">
                <a:solidFill>
                  <a:srgbClr val="0070C0"/>
                </a:solidFill>
              </a:rPr>
              <a:t>A/c……….. dr</a:t>
            </a:r>
            <a:r>
              <a:rPr lang="en-US" dirty="0" smtClean="0">
                <a:solidFill>
                  <a:srgbClr val="0070C0"/>
                </a:solidFill>
              </a:rPr>
              <a:t>. (new ratio)</a:t>
            </a:r>
          </a:p>
          <a:p>
            <a:pPr algn="just">
              <a:buNone/>
            </a:pPr>
            <a:r>
              <a:rPr lang="en-US" dirty="0" smtClean="0">
                <a:solidFill>
                  <a:srgbClr val="0070C0"/>
                </a:solidFill>
              </a:rPr>
              <a:t>                To Goodwill A/c </a:t>
            </a:r>
          </a:p>
          <a:p>
            <a:pPr algn="just">
              <a:buNone/>
            </a:pPr>
            <a:r>
              <a:rPr lang="en-US" dirty="0" smtClean="0">
                <a:solidFill>
                  <a:srgbClr val="0070C0"/>
                </a:solidFill>
              </a:rPr>
              <a:t>         ( for goodwill written off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normAutofit/>
          </a:bodyPr>
          <a:lstStyle/>
          <a:p>
            <a:r>
              <a:rPr lang="en-US" sz="3200" dirty="0" smtClean="0"/>
              <a:t>Ledger Accounts to be maintained by new firm</a:t>
            </a:r>
            <a:endParaRPr lang="en-US" sz="3200" dirty="0"/>
          </a:p>
        </p:txBody>
      </p:sp>
      <p:sp>
        <p:nvSpPr>
          <p:cNvPr id="3" name="Content Placeholder 2"/>
          <p:cNvSpPr>
            <a:spLocks noGrp="1"/>
          </p:cNvSpPr>
          <p:nvPr>
            <p:ph idx="1"/>
          </p:nvPr>
        </p:nvSpPr>
        <p:spPr/>
        <p:txBody>
          <a:bodyPr/>
          <a:lstStyle/>
          <a:p>
            <a:r>
              <a:rPr lang="en-US" dirty="0" smtClean="0"/>
              <a:t>Assets  </a:t>
            </a:r>
            <a:r>
              <a:rPr lang="en-US" dirty="0" smtClean="0"/>
              <a:t>A/c</a:t>
            </a:r>
            <a:endParaRPr lang="en-US" dirty="0" smtClean="0"/>
          </a:p>
          <a:p>
            <a:r>
              <a:rPr lang="en-US" dirty="0" smtClean="0"/>
              <a:t>Liabilities A/c</a:t>
            </a:r>
          </a:p>
          <a:p>
            <a:r>
              <a:rPr lang="en-US" dirty="0" smtClean="0"/>
              <a:t>Partners’ capital A/c</a:t>
            </a:r>
          </a:p>
          <a:p>
            <a:r>
              <a:rPr lang="en-US" dirty="0" smtClean="0"/>
              <a:t>Balance sheet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fontScale="90000"/>
          </a:bodyPr>
          <a:lstStyle/>
          <a:p>
            <a:r>
              <a:rPr lang="en-US" sz="3600" dirty="0" smtClean="0"/>
              <a:t>Sale of Partnership firm to a company</a:t>
            </a:r>
            <a:endParaRPr lang="en-US" sz="3600" dirty="0"/>
          </a:p>
        </p:txBody>
      </p:sp>
      <p:sp>
        <p:nvSpPr>
          <p:cNvPr id="3" name="Content Placeholder 2"/>
          <p:cNvSpPr>
            <a:spLocks noGrp="1"/>
          </p:cNvSpPr>
          <p:nvPr>
            <p:ph idx="1"/>
          </p:nvPr>
        </p:nvSpPr>
        <p:spPr>
          <a:xfrm>
            <a:off x="457200" y="1524000"/>
            <a:ext cx="8229600" cy="4800600"/>
          </a:xfrm>
        </p:spPr>
        <p:txBody>
          <a:bodyPr/>
          <a:lstStyle/>
          <a:p>
            <a:pPr algn="just"/>
            <a:r>
              <a:rPr lang="en-US" dirty="0" smtClean="0"/>
              <a:t>Sometimes, </a:t>
            </a:r>
            <a:r>
              <a:rPr lang="en-US" dirty="0" smtClean="0"/>
              <a:t>a partnership firm sells its business to an existing company  or converts itself into a company .</a:t>
            </a:r>
          </a:p>
          <a:p>
            <a:pPr algn="just"/>
            <a:r>
              <a:rPr lang="en-US" dirty="0" smtClean="0"/>
              <a:t>The main reason for conversion is that in case of  partnership, the liability of partners is unlimited whereas in case of companies the liability is limited. </a:t>
            </a:r>
          </a:p>
          <a:p>
            <a:pPr algn="just"/>
            <a:r>
              <a:rPr lang="en-US" dirty="0" smtClean="0"/>
              <a:t>Sale price of the firm is fixed by mutual understanding.</a:t>
            </a:r>
          </a:p>
          <a:p>
            <a:pPr algn="just"/>
            <a:r>
              <a:rPr lang="en-US" dirty="0" smtClean="0"/>
              <a:t>The firm being sold is dissolved  and the partners receive the shares of the company to whom the firm is being sold and thus they become the shareholders of the company.</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09600"/>
          </a:xfrm>
        </p:spPr>
        <p:txBody>
          <a:bodyPr>
            <a:normAutofit/>
          </a:bodyPr>
          <a:lstStyle/>
          <a:p>
            <a:r>
              <a:rPr lang="en-US" sz="3200" dirty="0" smtClean="0"/>
              <a:t>Accounting records in the books of the firm</a:t>
            </a:r>
            <a:endParaRPr lang="en-US" sz="3200" dirty="0"/>
          </a:p>
        </p:txBody>
      </p:sp>
      <p:sp>
        <p:nvSpPr>
          <p:cNvPr id="3" name="Content Placeholder 2"/>
          <p:cNvSpPr>
            <a:spLocks noGrp="1"/>
          </p:cNvSpPr>
          <p:nvPr>
            <p:ph idx="1"/>
          </p:nvPr>
        </p:nvSpPr>
        <p:spPr>
          <a:xfrm>
            <a:off x="457200" y="1219200"/>
            <a:ext cx="8458200" cy="5410200"/>
          </a:xfrm>
        </p:spPr>
        <p:txBody>
          <a:bodyPr>
            <a:normAutofit fontScale="25000" lnSpcReduction="20000"/>
          </a:bodyPr>
          <a:lstStyle/>
          <a:p>
            <a:pPr marL="1143000" indent="-1143000">
              <a:buNone/>
            </a:pPr>
            <a:r>
              <a:rPr lang="en-US" sz="8000" dirty="0" smtClean="0"/>
              <a:t>  </a:t>
            </a:r>
            <a:r>
              <a:rPr lang="en-US" sz="9600" u="sng" dirty="0" smtClean="0"/>
              <a:t>Realisation A/c</a:t>
            </a:r>
          </a:p>
          <a:p>
            <a:pPr algn="just">
              <a:buNone/>
            </a:pPr>
            <a:r>
              <a:rPr lang="en-US" sz="12800" dirty="0" smtClean="0"/>
              <a:t>1</a:t>
            </a:r>
            <a:r>
              <a:rPr lang="en-US" sz="12800" b="1" i="1" dirty="0" smtClean="0"/>
              <a:t>   </a:t>
            </a:r>
            <a:r>
              <a:rPr lang="en-US" sz="6200" b="1" i="1" dirty="0" smtClean="0"/>
              <a:t> </a:t>
            </a:r>
            <a:r>
              <a:rPr lang="en-US" sz="6200" b="1" i="1" dirty="0" smtClean="0"/>
              <a:t> </a:t>
            </a:r>
            <a:r>
              <a:rPr lang="en-US" sz="8000" b="1" i="1" dirty="0" smtClean="0">
                <a:latin typeface="Georgia" pitchFamily="18" charset="0"/>
              </a:rPr>
              <a:t> </a:t>
            </a:r>
            <a:r>
              <a:rPr lang="en-US" sz="8000" dirty="0" smtClean="0">
                <a:latin typeface="Georgia" pitchFamily="18" charset="0"/>
              </a:rPr>
              <a:t>Transfer all recorded assets and liabilities(whether or not taken over by the purchasing company) to the Realization account, except cash and bank balance if not taken over by the purchasing company.</a:t>
            </a:r>
          </a:p>
          <a:p>
            <a:pPr algn="just">
              <a:buNone/>
            </a:pPr>
            <a:r>
              <a:rPr lang="en-US" sz="8000" dirty="0" smtClean="0">
                <a:latin typeface="Georgia" pitchFamily="18" charset="0"/>
              </a:rPr>
              <a:t> </a:t>
            </a:r>
          </a:p>
          <a:p>
            <a:pPr>
              <a:buFont typeface="Wingdings" pitchFamily="2" charset="2"/>
              <a:buChar char="Ø"/>
            </a:pPr>
            <a:r>
              <a:rPr lang="en-US" sz="8000" dirty="0" smtClean="0">
                <a:solidFill>
                  <a:srgbClr val="0070C0"/>
                </a:solidFill>
                <a:latin typeface="Georgia" pitchFamily="18" charset="0"/>
              </a:rPr>
              <a:t>Realization </a:t>
            </a:r>
            <a:r>
              <a:rPr lang="en-US" sz="8000" dirty="0" smtClean="0">
                <a:solidFill>
                  <a:srgbClr val="0070C0"/>
                </a:solidFill>
                <a:latin typeface="Georgia" pitchFamily="18" charset="0"/>
              </a:rPr>
              <a:t>A/C………. </a:t>
            </a:r>
            <a:r>
              <a:rPr lang="en-US" sz="8000" dirty="0" smtClean="0">
                <a:solidFill>
                  <a:srgbClr val="0070C0"/>
                </a:solidFill>
                <a:latin typeface="Georgia" pitchFamily="18" charset="0"/>
              </a:rPr>
              <a:t>D</a:t>
            </a:r>
            <a:r>
              <a:rPr lang="en-US" sz="8000" dirty="0" smtClean="0">
                <a:solidFill>
                  <a:srgbClr val="0070C0"/>
                </a:solidFill>
                <a:latin typeface="Georgia" pitchFamily="18" charset="0"/>
              </a:rPr>
              <a:t>r</a:t>
            </a:r>
            <a:r>
              <a:rPr lang="en-US" sz="8000" dirty="0" smtClean="0">
                <a:solidFill>
                  <a:srgbClr val="0070C0"/>
                </a:solidFill>
                <a:latin typeface="Georgia" pitchFamily="18" charset="0"/>
              </a:rPr>
              <a:t>.</a:t>
            </a:r>
          </a:p>
          <a:p>
            <a:pPr>
              <a:buNone/>
            </a:pPr>
            <a:r>
              <a:rPr lang="en-US" sz="8000" dirty="0" smtClean="0">
                <a:solidFill>
                  <a:srgbClr val="0070C0"/>
                </a:solidFill>
                <a:latin typeface="Georgia" pitchFamily="18" charset="0"/>
              </a:rPr>
              <a:t>                To sundry assets</a:t>
            </a:r>
          </a:p>
          <a:p>
            <a:pPr>
              <a:buNone/>
            </a:pPr>
            <a:r>
              <a:rPr lang="en-US" sz="8000" dirty="0" smtClean="0">
                <a:solidFill>
                  <a:srgbClr val="0070C0"/>
                </a:solidFill>
                <a:latin typeface="Georgia" pitchFamily="18" charset="0"/>
              </a:rPr>
              <a:t>     (For transferring recorded assets)</a:t>
            </a:r>
          </a:p>
          <a:p>
            <a:pPr>
              <a:buNone/>
            </a:pPr>
            <a:endParaRPr lang="en-US" sz="8000" dirty="0" smtClean="0">
              <a:latin typeface="Georgia" pitchFamily="18" charset="0"/>
            </a:endParaRPr>
          </a:p>
          <a:p>
            <a:pPr>
              <a:buFont typeface="Wingdings" pitchFamily="2" charset="2"/>
              <a:buChar char="Ø"/>
            </a:pPr>
            <a:r>
              <a:rPr lang="en-US" sz="8000" dirty="0" smtClean="0">
                <a:solidFill>
                  <a:srgbClr val="0070C0"/>
                </a:solidFill>
                <a:latin typeface="Georgia" pitchFamily="18" charset="0"/>
              </a:rPr>
              <a:t>Sundry </a:t>
            </a:r>
            <a:r>
              <a:rPr lang="en-US" sz="8000" dirty="0" smtClean="0">
                <a:solidFill>
                  <a:srgbClr val="0070C0"/>
                </a:solidFill>
                <a:latin typeface="Georgia" pitchFamily="18" charset="0"/>
              </a:rPr>
              <a:t>liabilities A/C……….. </a:t>
            </a:r>
            <a:r>
              <a:rPr lang="en-US" sz="8000" dirty="0" smtClean="0">
                <a:solidFill>
                  <a:srgbClr val="0070C0"/>
                </a:solidFill>
                <a:latin typeface="Georgia" pitchFamily="18" charset="0"/>
              </a:rPr>
              <a:t>Dr.</a:t>
            </a:r>
          </a:p>
          <a:p>
            <a:pPr>
              <a:buNone/>
            </a:pPr>
            <a:r>
              <a:rPr lang="en-US" sz="8000" dirty="0" smtClean="0">
                <a:solidFill>
                  <a:srgbClr val="0070C0"/>
                </a:solidFill>
                <a:latin typeface="Georgia" pitchFamily="18" charset="0"/>
              </a:rPr>
              <a:t>           To Realization A/C</a:t>
            </a:r>
          </a:p>
          <a:p>
            <a:pPr>
              <a:buNone/>
            </a:pPr>
            <a:r>
              <a:rPr lang="en-US" sz="8000" dirty="0" smtClean="0">
                <a:solidFill>
                  <a:srgbClr val="0070C0"/>
                </a:solidFill>
                <a:latin typeface="Georgia" pitchFamily="18" charset="0"/>
              </a:rPr>
              <a:t>    (For transferring recorded liabilities)</a:t>
            </a:r>
          </a:p>
          <a:p>
            <a:pPr>
              <a:buNone/>
            </a:pPr>
            <a:endParaRPr lang="en-US" sz="8000" dirty="0" smtClean="0">
              <a:latin typeface="Georgia" pitchFamily="18" charset="0"/>
            </a:endParaRPr>
          </a:p>
          <a:p>
            <a:pPr>
              <a:buFont typeface="Wingdings" pitchFamily="2" charset="2"/>
              <a:buChar char="Ø"/>
            </a:pPr>
            <a:r>
              <a:rPr lang="en-US" sz="8000" dirty="0" smtClean="0">
                <a:solidFill>
                  <a:srgbClr val="0070C0"/>
                </a:solidFill>
                <a:latin typeface="Georgia" pitchFamily="18" charset="0"/>
              </a:rPr>
              <a:t>Purchasing company </a:t>
            </a:r>
            <a:r>
              <a:rPr lang="en-US" sz="8000" dirty="0" smtClean="0">
                <a:solidFill>
                  <a:srgbClr val="0070C0"/>
                </a:solidFill>
                <a:latin typeface="Georgia" pitchFamily="18" charset="0"/>
              </a:rPr>
              <a:t>A/C………. Dr</a:t>
            </a:r>
            <a:r>
              <a:rPr lang="en-US" sz="8000" dirty="0" smtClean="0">
                <a:solidFill>
                  <a:srgbClr val="0070C0"/>
                </a:solidFill>
                <a:latin typeface="Georgia" pitchFamily="18" charset="0"/>
              </a:rPr>
              <a:t>.</a:t>
            </a:r>
          </a:p>
          <a:p>
            <a:pPr>
              <a:buNone/>
            </a:pPr>
            <a:r>
              <a:rPr lang="en-US" sz="8000" dirty="0" smtClean="0">
                <a:solidFill>
                  <a:srgbClr val="0070C0"/>
                </a:solidFill>
                <a:latin typeface="Georgia" pitchFamily="18" charset="0"/>
              </a:rPr>
              <a:t>        To Realization A/C</a:t>
            </a:r>
          </a:p>
          <a:p>
            <a:pPr>
              <a:buNone/>
            </a:pPr>
            <a:r>
              <a:rPr lang="en-US" sz="8000" dirty="0" smtClean="0">
                <a:solidFill>
                  <a:srgbClr val="0070C0"/>
                </a:solidFill>
                <a:latin typeface="Georgia" pitchFamily="18" charset="0"/>
              </a:rPr>
              <a:t>      (For purchase price due)</a:t>
            </a:r>
          </a:p>
          <a:p>
            <a:endParaRPr lang="en-US" sz="8000" dirty="0" smtClean="0">
              <a:latin typeface="Georgia" pitchFamily="18" charset="0"/>
            </a:endParaRPr>
          </a:p>
          <a:p>
            <a:pPr>
              <a:buNone/>
            </a:pPr>
            <a:r>
              <a:rPr lang="en-US" sz="7200" dirty="0" smtClean="0">
                <a:latin typeface="Georgia" pitchFamily="18" charset="0"/>
              </a:rPr>
              <a:t/>
            </a:r>
            <a:br>
              <a:rPr lang="en-US" sz="7200" dirty="0" smtClean="0">
                <a:latin typeface="Georgia" pitchFamily="18" charset="0"/>
              </a:rPr>
            </a:br>
            <a:endParaRPr lang="en-US" sz="7200" dirty="0" smtClean="0">
              <a:latin typeface="Georgia" pitchFamily="18" charset="0"/>
            </a:endParaRP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7200"/>
          </a:xfrm>
        </p:spPr>
        <p:txBody>
          <a:bodyPr>
            <a:noAutofit/>
          </a:bodyPr>
          <a:lstStyle/>
          <a:p>
            <a:r>
              <a:rPr lang="en-US" sz="3200" dirty="0" smtClean="0"/>
              <a:t>Continue…</a:t>
            </a:r>
            <a:endParaRPr lang="en-US" sz="3200" dirty="0"/>
          </a:p>
        </p:txBody>
      </p:sp>
      <p:sp>
        <p:nvSpPr>
          <p:cNvPr id="3" name="Content Placeholder 2"/>
          <p:cNvSpPr>
            <a:spLocks noGrp="1"/>
          </p:cNvSpPr>
          <p:nvPr>
            <p:ph idx="1"/>
          </p:nvPr>
        </p:nvSpPr>
        <p:spPr>
          <a:xfrm>
            <a:off x="457200" y="1066800"/>
            <a:ext cx="8229600" cy="5638800"/>
          </a:xfrm>
        </p:spPr>
        <p:txBody>
          <a:bodyPr>
            <a:normAutofit/>
          </a:bodyPr>
          <a:lstStyle/>
          <a:p>
            <a:pPr algn="just">
              <a:buNone/>
            </a:pPr>
            <a:r>
              <a:rPr lang="en-US" b="1" i="1" dirty="0" smtClean="0"/>
              <a:t> </a:t>
            </a:r>
            <a:r>
              <a:rPr lang="en-US" dirty="0" smtClean="0"/>
              <a:t>2. </a:t>
            </a:r>
            <a:r>
              <a:rPr lang="en-US" sz="2400" dirty="0" smtClean="0">
                <a:latin typeface="Georgia" pitchFamily="18" charset="0"/>
              </a:rPr>
              <a:t>If</a:t>
            </a:r>
            <a:r>
              <a:rPr lang="en-US" sz="2400" dirty="0" smtClean="0">
                <a:latin typeface="Georgia" pitchFamily="18" charset="0"/>
              </a:rPr>
              <a:t>, there remain any assets(whether or not recorded) not taken over by the purchasing company, it may be sold, or may be taken by one of the partners or may be shared among the partners</a:t>
            </a:r>
            <a:r>
              <a:rPr lang="en-US" sz="3200" dirty="0" smtClean="0">
                <a:latin typeface="Georgia" pitchFamily="18" charset="0"/>
              </a:rPr>
              <a:t>.</a:t>
            </a:r>
          </a:p>
          <a:p>
            <a:pPr marL="514350" indent="-514350">
              <a:buNone/>
            </a:pPr>
            <a:r>
              <a:rPr lang="en-US" sz="2000" dirty="0" smtClean="0">
                <a:latin typeface="Georgia" pitchFamily="18" charset="0"/>
              </a:rPr>
              <a:t>I.    On </a:t>
            </a:r>
            <a:r>
              <a:rPr lang="en-US" sz="2000" dirty="0" smtClean="0">
                <a:latin typeface="Georgia" pitchFamily="18" charset="0"/>
              </a:rPr>
              <a:t>sale of assets </a:t>
            </a:r>
          </a:p>
          <a:p>
            <a:pPr algn="just">
              <a:buFont typeface="Wingdings" pitchFamily="2" charset="2"/>
              <a:buChar char="Ø"/>
            </a:pPr>
            <a:r>
              <a:rPr lang="en-US" sz="2000" dirty="0" smtClean="0">
                <a:solidFill>
                  <a:srgbClr val="0070C0"/>
                </a:solidFill>
                <a:latin typeface="Georgia" pitchFamily="18" charset="0"/>
              </a:rPr>
              <a:t>Bank </a:t>
            </a:r>
            <a:r>
              <a:rPr lang="en-US" sz="2000" dirty="0" smtClean="0">
                <a:solidFill>
                  <a:srgbClr val="0070C0"/>
                </a:solidFill>
                <a:latin typeface="Georgia" pitchFamily="18" charset="0"/>
              </a:rPr>
              <a:t>A/C……….  </a:t>
            </a:r>
            <a:r>
              <a:rPr lang="en-US" sz="2000" dirty="0" smtClean="0">
                <a:solidFill>
                  <a:srgbClr val="0070C0"/>
                </a:solidFill>
                <a:latin typeface="Georgia" pitchFamily="18" charset="0"/>
              </a:rPr>
              <a:t>Dr.</a:t>
            </a:r>
          </a:p>
          <a:p>
            <a:pPr algn="just">
              <a:buNone/>
            </a:pPr>
            <a:r>
              <a:rPr lang="en-US" sz="2000" dirty="0" smtClean="0">
                <a:solidFill>
                  <a:srgbClr val="0070C0"/>
                </a:solidFill>
                <a:latin typeface="Georgia" pitchFamily="18" charset="0"/>
              </a:rPr>
              <a:t>          To realization A/c</a:t>
            </a:r>
          </a:p>
          <a:p>
            <a:pPr algn="just">
              <a:buNone/>
            </a:pPr>
            <a:r>
              <a:rPr lang="en-US" sz="2000" dirty="0" smtClean="0">
                <a:solidFill>
                  <a:srgbClr val="0070C0"/>
                </a:solidFill>
                <a:latin typeface="Georgia" pitchFamily="18" charset="0"/>
              </a:rPr>
              <a:t>(sale of assets not taken over by the purchasing company)</a:t>
            </a:r>
          </a:p>
          <a:p>
            <a:pPr marL="514350" indent="-514350" algn="just">
              <a:buNone/>
            </a:pPr>
            <a:r>
              <a:rPr lang="en-US" sz="2000" dirty="0" smtClean="0">
                <a:latin typeface="Georgia" pitchFamily="18" charset="0"/>
              </a:rPr>
              <a:t>II.   </a:t>
            </a:r>
            <a:r>
              <a:rPr lang="en-US" sz="2000" dirty="0" smtClean="0">
                <a:latin typeface="Georgia" pitchFamily="18" charset="0"/>
              </a:rPr>
              <a:t>On division of assets among partners</a:t>
            </a:r>
          </a:p>
          <a:p>
            <a:pPr algn="just">
              <a:buFont typeface="Wingdings" pitchFamily="2" charset="2"/>
              <a:buChar char="Ø"/>
            </a:pPr>
            <a:r>
              <a:rPr lang="en-US" sz="2000" dirty="0" smtClean="0">
                <a:solidFill>
                  <a:srgbClr val="0070C0"/>
                </a:solidFill>
                <a:latin typeface="Georgia" pitchFamily="18" charset="0"/>
              </a:rPr>
              <a:t>Partners' capital </a:t>
            </a:r>
            <a:r>
              <a:rPr lang="en-US" sz="2000" dirty="0" smtClean="0">
                <a:solidFill>
                  <a:srgbClr val="0070C0"/>
                </a:solidFill>
                <a:latin typeface="Georgia" pitchFamily="18" charset="0"/>
              </a:rPr>
              <a:t>A/C(capital </a:t>
            </a:r>
            <a:r>
              <a:rPr lang="en-US" sz="2000" dirty="0" smtClean="0">
                <a:solidFill>
                  <a:srgbClr val="0070C0"/>
                </a:solidFill>
                <a:latin typeface="Georgia" pitchFamily="18" charset="0"/>
              </a:rPr>
              <a:t>ratio</a:t>
            </a:r>
            <a:r>
              <a:rPr lang="en-US" sz="2000" dirty="0" smtClean="0">
                <a:solidFill>
                  <a:srgbClr val="0070C0"/>
                </a:solidFill>
                <a:latin typeface="Georgia" pitchFamily="18" charset="0"/>
              </a:rPr>
              <a:t>)………… </a:t>
            </a:r>
            <a:r>
              <a:rPr lang="en-US" sz="2000" dirty="0" smtClean="0">
                <a:solidFill>
                  <a:srgbClr val="0070C0"/>
                </a:solidFill>
                <a:latin typeface="Georgia" pitchFamily="18" charset="0"/>
              </a:rPr>
              <a:t>Dr.</a:t>
            </a:r>
          </a:p>
          <a:p>
            <a:pPr algn="just">
              <a:buNone/>
            </a:pPr>
            <a:r>
              <a:rPr lang="en-US" sz="2000" dirty="0" smtClean="0">
                <a:solidFill>
                  <a:srgbClr val="0070C0"/>
                </a:solidFill>
                <a:latin typeface="Georgia" pitchFamily="18" charset="0"/>
              </a:rPr>
              <a:t>         To realization </a:t>
            </a:r>
            <a:r>
              <a:rPr lang="en-US" sz="2000" dirty="0" smtClean="0">
                <a:solidFill>
                  <a:srgbClr val="0070C0"/>
                </a:solidFill>
                <a:latin typeface="Georgia" pitchFamily="18" charset="0"/>
              </a:rPr>
              <a:t>A/C</a:t>
            </a:r>
            <a:endParaRPr lang="en-US" sz="2000" dirty="0" smtClean="0">
              <a:solidFill>
                <a:srgbClr val="0070C0"/>
              </a:solidFill>
              <a:latin typeface="Georgia" pitchFamily="18" charset="0"/>
            </a:endParaRPr>
          </a:p>
          <a:p>
            <a:pPr marL="514350" indent="-514350" algn="just">
              <a:buNone/>
            </a:pPr>
            <a:r>
              <a:rPr lang="en-US" sz="2000" dirty="0" smtClean="0">
                <a:solidFill>
                  <a:srgbClr val="0070C0"/>
                </a:solidFill>
                <a:latin typeface="Georgia" pitchFamily="18" charset="0"/>
              </a:rPr>
              <a:t>      ( for  sharing  assets among the partners)</a:t>
            </a:r>
          </a:p>
          <a:p>
            <a:pPr>
              <a:buNone/>
            </a:pPr>
            <a:endParaRPr lang="en-US" dirty="0" smtClean="0">
              <a:latin typeface="Georgia" pitchFamily="18" charset="0"/>
            </a:endParaRPr>
          </a:p>
          <a:p>
            <a:pPr marL="514350" indent="-514350">
              <a:buFont typeface="Wingdings" pitchFamily="2" charset="2"/>
              <a:buChar char="v"/>
            </a:pPr>
            <a:endParaRPr lang="en-US" dirty="0" smtClean="0"/>
          </a:p>
          <a:p>
            <a:pPr marL="514350" indent="-514350">
              <a:buFont typeface="+mj-lt"/>
              <a:buAutoNum type="arabicPeriod"/>
            </a:pPr>
            <a:endParaRPr lang="en-US" dirty="0" smtClean="0"/>
          </a:p>
          <a:p>
            <a:pPr marL="514350" indent="-514350">
              <a:buNone/>
            </a:pPr>
            <a:endParaRPr lang="en-US" dirty="0" smtClean="0"/>
          </a:p>
          <a:p>
            <a:pPr marL="514350" indent="-514350">
              <a:buNone/>
            </a:pP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457200" y="990600"/>
            <a:ext cx="8229600" cy="5334000"/>
          </a:xfrm>
        </p:spPr>
        <p:txBody>
          <a:bodyPr>
            <a:normAutofit lnSpcReduction="10000"/>
          </a:bodyPr>
          <a:lstStyle/>
          <a:p>
            <a:pPr algn="just">
              <a:buNone/>
            </a:pPr>
            <a:r>
              <a:rPr lang="en-US" dirty="0" smtClean="0">
                <a:latin typeface="Georgia" pitchFamily="18" charset="0"/>
              </a:rPr>
              <a:t>3.The </a:t>
            </a:r>
            <a:r>
              <a:rPr lang="en-US" dirty="0" smtClean="0">
                <a:latin typeface="Georgia" pitchFamily="18" charset="0"/>
              </a:rPr>
              <a:t>liabilities (whether or not recorded) by the purchasing company may be discharged or may be assumed by any one of the partners, or must be shared by the partners in their capital ratio.</a:t>
            </a:r>
          </a:p>
          <a:p>
            <a:pPr algn="just">
              <a:buNone/>
            </a:pPr>
            <a:r>
              <a:rPr lang="en-US" dirty="0" smtClean="0">
                <a:latin typeface="Georgia" pitchFamily="18" charset="0"/>
              </a:rPr>
              <a:t>I</a:t>
            </a:r>
            <a:r>
              <a:rPr lang="en-US" dirty="0" smtClean="0">
                <a:latin typeface="Georgia" pitchFamily="18" charset="0"/>
              </a:rPr>
              <a:t>. If </a:t>
            </a:r>
            <a:r>
              <a:rPr lang="en-US" dirty="0" smtClean="0">
                <a:latin typeface="Georgia" pitchFamily="18" charset="0"/>
              </a:rPr>
              <a:t>liability is paid by purchasing company </a:t>
            </a:r>
          </a:p>
          <a:p>
            <a:pPr>
              <a:buFont typeface="Wingdings" pitchFamily="2" charset="2"/>
              <a:buChar char="Ø"/>
            </a:pPr>
            <a:r>
              <a:rPr lang="en-US" dirty="0" smtClean="0">
                <a:solidFill>
                  <a:srgbClr val="0070C0"/>
                </a:solidFill>
                <a:latin typeface="Georgia" pitchFamily="18" charset="0"/>
              </a:rPr>
              <a:t>Realization A/C .............Dr.</a:t>
            </a:r>
          </a:p>
          <a:p>
            <a:pPr>
              <a:buNone/>
            </a:pPr>
            <a:r>
              <a:rPr lang="en-US" dirty="0" smtClean="0">
                <a:solidFill>
                  <a:srgbClr val="0070C0"/>
                </a:solidFill>
                <a:latin typeface="Georgia" pitchFamily="18" charset="0"/>
              </a:rPr>
              <a:t>        To Bank A/C</a:t>
            </a:r>
          </a:p>
          <a:p>
            <a:pPr>
              <a:buNone/>
            </a:pPr>
            <a:r>
              <a:rPr lang="en-US" dirty="0" smtClean="0">
                <a:solidFill>
                  <a:srgbClr val="0070C0"/>
                </a:solidFill>
                <a:latin typeface="Georgia" pitchFamily="18" charset="0"/>
              </a:rPr>
              <a:t>(For discharging liability by purchasing company)</a:t>
            </a:r>
          </a:p>
          <a:p>
            <a:pPr>
              <a:buNone/>
            </a:pPr>
            <a:r>
              <a:rPr lang="en-US" dirty="0" smtClean="0">
                <a:latin typeface="Georgia" pitchFamily="18" charset="0"/>
              </a:rPr>
              <a:t>II. If </a:t>
            </a:r>
            <a:r>
              <a:rPr lang="en-US" dirty="0" smtClean="0">
                <a:latin typeface="Georgia" pitchFamily="18" charset="0"/>
              </a:rPr>
              <a:t>such liability has to be assumed by all </a:t>
            </a:r>
            <a:r>
              <a:rPr lang="en-US" dirty="0" smtClean="0">
                <a:latin typeface="Georgia" pitchFamily="18" charset="0"/>
              </a:rPr>
              <a:t>partners</a:t>
            </a:r>
            <a:endParaRPr lang="en-US" dirty="0" smtClean="0">
              <a:latin typeface="Georgia" pitchFamily="18" charset="0"/>
            </a:endParaRPr>
          </a:p>
          <a:p>
            <a:pPr>
              <a:buFont typeface="Wingdings" pitchFamily="2" charset="2"/>
              <a:buChar char="Ø"/>
            </a:pPr>
            <a:r>
              <a:rPr lang="en-US" dirty="0" smtClean="0">
                <a:solidFill>
                  <a:srgbClr val="0070C0"/>
                </a:solidFill>
                <a:latin typeface="Georgia" pitchFamily="18" charset="0"/>
              </a:rPr>
              <a:t>Realization A/C................Dr.</a:t>
            </a:r>
          </a:p>
          <a:p>
            <a:pPr>
              <a:buNone/>
            </a:pPr>
            <a:r>
              <a:rPr lang="en-US" dirty="0" smtClean="0">
                <a:solidFill>
                  <a:srgbClr val="0070C0"/>
                </a:solidFill>
                <a:latin typeface="Georgia" pitchFamily="18" charset="0"/>
              </a:rPr>
              <a:t>        To Partners' capital </a:t>
            </a:r>
            <a:r>
              <a:rPr lang="en-US" dirty="0" smtClean="0">
                <a:solidFill>
                  <a:srgbClr val="0070C0"/>
                </a:solidFill>
                <a:latin typeface="Georgia" pitchFamily="18" charset="0"/>
              </a:rPr>
              <a:t>A/C</a:t>
            </a:r>
            <a:endParaRPr lang="en-US" dirty="0" smtClean="0">
              <a:solidFill>
                <a:srgbClr val="0070C0"/>
              </a:solidFill>
              <a:latin typeface="Georgia" pitchFamily="18" charset="0"/>
            </a:endParaRPr>
          </a:p>
          <a:p>
            <a:pPr>
              <a:buNone/>
            </a:pPr>
            <a:r>
              <a:rPr lang="en-US" dirty="0" smtClean="0">
                <a:solidFill>
                  <a:srgbClr val="0070C0"/>
                </a:solidFill>
                <a:latin typeface="Georgia" pitchFamily="18" charset="0"/>
              </a:rPr>
              <a:t>(For distribution of liabilities among partners)</a:t>
            </a:r>
          </a:p>
          <a:p>
            <a:pPr algn="just">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6096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304800" y="990600"/>
            <a:ext cx="8534400" cy="5638800"/>
          </a:xfrm>
        </p:spPr>
        <p:txBody>
          <a:bodyPr>
            <a:normAutofit fontScale="92500" lnSpcReduction="20000"/>
          </a:bodyPr>
          <a:lstStyle/>
          <a:p>
            <a:pPr algn="just">
              <a:buNone/>
            </a:pPr>
            <a:r>
              <a:rPr lang="en-US" dirty="0" smtClean="0"/>
              <a:t>4</a:t>
            </a:r>
            <a:r>
              <a:rPr lang="en-US" dirty="0" smtClean="0"/>
              <a:t>.When </a:t>
            </a:r>
            <a:r>
              <a:rPr lang="en-US" dirty="0" smtClean="0"/>
              <a:t>the realization expenses is paid, Realization account is debited.</a:t>
            </a:r>
          </a:p>
          <a:p>
            <a:pPr>
              <a:buFont typeface="Wingdings" pitchFamily="2" charset="2"/>
              <a:buChar char="Ø"/>
            </a:pPr>
            <a:r>
              <a:rPr lang="en-US" dirty="0" smtClean="0"/>
              <a:t> </a:t>
            </a:r>
            <a:r>
              <a:rPr lang="en-US" dirty="0" smtClean="0">
                <a:solidFill>
                  <a:srgbClr val="0070C0"/>
                </a:solidFill>
              </a:rPr>
              <a:t>Realization A/C.............Dr.</a:t>
            </a:r>
          </a:p>
          <a:p>
            <a:pPr>
              <a:buNone/>
            </a:pPr>
            <a:r>
              <a:rPr lang="en-US" dirty="0" smtClean="0">
                <a:solidFill>
                  <a:srgbClr val="0070C0"/>
                </a:solidFill>
              </a:rPr>
              <a:t>           To Bank</a:t>
            </a:r>
          </a:p>
          <a:p>
            <a:pPr>
              <a:buNone/>
            </a:pPr>
            <a:r>
              <a:rPr lang="en-US" dirty="0" smtClean="0">
                <a:solidFill>
                  <a:srgbClr val="0070C0"/>
                </a:solidFill>
              </a:rPr>
              <a:t>(For payment of realization expenses)</a:t>
            </a:r>
          </a:p>
          <a:p>
            <a:pPr algn="just">
              <a:buNone/>
            </a:pPr>
            <a:r>
              <a:rPr lang="en-US" b="1" dirty="0" smtClean="0"/>
              <a:t>5</a:t>
            </a:r>
            <a:r>
              <a:rPr lang="en-US" b="1" dirty="0" smtClean="0"/>
              <a:t>.</a:t>
            </a:r>
            <a:r>
              <a:rPr lang="en-US" dirty="0" smtClean="0"/>
              <a:t> Close the realization account by transferring the balance (profit or loss) to the capital of the partners in profit sharing ratio.</a:t>
            </a:r>
          </a:p>
          <a:p>
            <a:pPr>
              <a:buFont typeface="Wingdings" pitchFamily="2" charset="2"/>
              <a:buChar char="Ø"/>
            </a:pPr>
            <a:r>
              <a:rPr lang="en-US" dirty="0" smtClean="0">
                <a:solidFill>
                  <a:srgbClr val="0070C0"/>
                </a:solidFill>
              </a:rPr>
              <a:t>Realization A/C..............Dr.</a:t>
            </a:r>
          </a:p>
          <a:p>
            <a:pPr>
              <a:buNone/>
            </a:pPr>
            <a:r>
              <a:rPr lang="en-US" dirty="0" smtClean="0">
                <a:solidFill>
                  <a:srgbClr val="0070C0"/>
                </a:solidFill>
              </a:rPr>
              <a:t>         To Partners' capital </a:t>
            </a:r>
            <a:r>
              <a:rPr lang="en-US" dirty="0" smtClean="0">
                <a:solidFill>
                  <a:srgbClr val="0070C0"/>
                </a:solidFill>
              </a:rPr>
              <a:t>A/C</a:t>
            </a:r>
            <a:endParaRPr lang="en-US" dirty="0" smtClean="0">
              <a:solidFill>
                <a:srgbClr val="0070C0"/>
              </a:solidFill>
            </a:endParaRPr>
          </a:p>
          <a:p>
            <a:pPr>
              <a:buNone/>
            </a:pPr>
            <a:r>
              <a:rPr lang="en-US" dirty="0" smtClean="0">
                <a:solidFill>
                  <a:srgbClr val="0070C0"/>
                </a:solidFill>
              </a:rPr>
              <a:t>(For profit on realization account)</a:t>
            </a:r>
          </a:p>
          <a:p>
            <a:pPr algn="ctr">
              <a:buNone/>
            </a:pPr>
            <a:r>
              <a:rPr lang="en-US" dirty="0" smtClean="0"/>
              <a:t>or</a:t>
            </a:r>
          </a:p>
          <a:p>
            <a:pPr>
              <a:buFont typeface="Wingdings" pitchFamily="2" charset="2"/>
              <a:buChar char="Ø"/>
            </a:pPr>
            <a:r>
              <a:rPr lang="en-US" dirty="0" smtClean="0">
                <a:solidFill>
                  <a:srgbClr val="0070C0"/>
                </a:solidFill>
              </a:rPr>
              <a:t>Partners' capital A/C............Dr.</a:t>
            </a:r>
          </a:p>
          <a:p>
            <a:pPr>
              <a:buNone/>
            </a:pPr>
            <a:r>
              <a:rPr lang="en-US" dirty="0" smtClean="0">
                <a:solidFill>
                  <a:srgbClr val="0070C0"/>
                </a:solidFill>
              </a:rPr>
              <a:t>         To realization A/C</a:t>
            </a:r>
          </a:p>
          <a:p>
            <a:pPr>
              <a:buNone/>
            </a:pPr>
            <a:r>
              <a:rPr lang="en-US" dirty="0" smtClean="0">
                <a:solidFill>
                  <a:srgbClr val="0070C0"/>
                </a:solidFill>
              </a:rPr>
              <a:t>   (For loss on realization account)</a:t>
            </a:r>
          </a:p>
          <a:p>
            <a:pPr>
              <a:buNone/>
            </a:pPr>
            <a:endParaRPr lang="en-US" dirty="0" smtClean="0"/>
          </a:p>
          <a:p>
            <a:endParaRPr lang="en-US" dirty="0">
              <a:solidFill>
                <a:srgbClr val="0070C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304800" y="1219200"/>
            <a:ext cx="8610600" cy="5410200"/>
          </a:xfrm>
        </p:spPr>
        <p:txBody>
          <a:bodyPr>
            <a:normAutofit/>
          </a:bodyPr>
          <a:lstStyle/>
          <a:p>
            <a:pPr algn="just">
              <a:buNone/>
            </a:pPr>
            <a:r>
              <a:rPr lang="en-US" dirty="0" smtClean="0"/>
              <a:t>6.</a:t>
            </a:r>
            <a:r>
              <a:rPr lang="en-US" dirty="0" smtClean="0"/>
              <a:t> On the receipt of purchase consideration (price), cash/bank account, equity shares in purchasing company or preference shares in purchasing company at their issue prices are debited and purchasing company's account is credited.</a:t>
            </a:r>
          </a:p>
          <a:p>
            <a:pPr>
              <a:buFont typeface="Wingdings" pitchFamily="2" charset="2"/>
              <a:buChar char="Ø"/>
            </a:pPr>
            <a:r>
              <a:rPr lang="en-US" dirty="0" smtClean="0">
                <a:solidFill>
                  <a:srgbClr val="0070C0"/>
                </a:solidFill>
              </a:rPr>
              <a:t>Cash/bank A/C....................................Dr.</a:t>
            </a:r>
          </a:p>
          <a:p>
            <a:pPr>
              <a:buNone/>
            </a:pPr>
            <a:r>
              <a:rPr lang="en-US" dirty="0" smtClean="0">
                <a:solidFill>
                  <a:srgbClr val="0070C0"/>
                </a:solidFill>
              </a:rPr>
              <a:t>    Equity share in purchasing Co...........Dr.</a:t>
            </a:r>
          </a:p>
          <a:p>
            <a:pPr>
              <a:buNone/>
            </a:pPr>
            <a:r>
              <a:rPr lang="en-US" dirty="0" smtClean="0">
                <a:solidFill>
                  <a:srgbClr val="0070C0"/>
                </a:solidFill>
              </a:rPr>
              <a:t>    Preference share in purchasing Co....Dr.</a:t>
            </a:r>
          </a:p>
          <a:p>
            <a:pPr>
              <a:buNone/>
            </a:pPr>
            <a:r>
              <a:rPr lang="en-US" dirty="0" smtClean="0">
                <a:solidFill>
                  <a:srgbClr val="0070C0"/>
                </a:solidFill>
              </a:rPr>
              <a:t>    Debentures share in purchasing Co...Dr.</a:t>
            </a:r>
          </a:p>
          <a:p>
            <a:pPr>
              <a:buNone/>
            </a:pPr>
            <a:r>
              <a:rPr lang="en-US" dirty="0" smtClean="0">
                <a:solidFill>
                  <a:srgbClr val="0070C0"/>
                </a:solidFill>
              </a:rPr>
              <a:t>             To purchasing Co.</a:t>
            </a:r>
          </a:p>
          <a:p>
            <a:pPr>
              <a:buNone/>
            </a:pPr>
            <a:r>
              <a:rPr lang="en-US" dirty="0" smtClean="0">
                <a:solidFill>
                  <a:srgbClr val="0070C0"/>
                </a:solidFill>
              </a:rPr>
              <a:t>    (For the receipt of purchase price)</a:t>
            </a:r>
          </a:p>
          <a:p>
            <a:pPr>
              <a:buNone/>
            </a:pP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382000" cy="533400"/>
          </a:xfrm>
        </p:spPr>
        <p:txBody>
          <a:bodyPr>
            <a:normAutofit fontScale="90000"/>
          </a:bodyPr>
          <a:lstStyle/>
          <a:p>
            <a:r>
              <a:rPr lang="en-US" sz="3100" dirty="0" smtClean="0"/>
              <a:t>Continue</a:t>
            </a:r>
            <a:r>
              <a:rPr lang="en-US" dirty="0" smtClean="0"/>
              <a:t>…</a:t>
            </a:r>
            <a:endParaRPr lang="en-US" dirty="0"/>
          </a:p>
        </p:txBody>
      </p:sp>
      <p:sp>
        <p:nvSpPr>
          <p:cNvPr id="3" name="Content Placeholder 2"/>
          <p:cNvSpPr>
            <a:spLocks noGrp="1"/>
          </p:cNvSpPr>
          <p:nvPr>
            <p:ph idx="1"/>
          </p:nvPr>
        </p:nvSpPr>
        <p:spPr>
          <a:xfrm>
            <a:off x="228600" y="457200"/>
            <a:ext cx="8686800" cy="6172200"/>
          </a:xfrm>
        </p:spPr>
        <p:txBody>
          <a:bodyPr>
            <a:noAutofit/>
          </a:bodyPr>
          <a:lstStyle/>
          <a:p>
            <a:pPr algn="just">
              <a:buNone/>
            </a:pPr>
            <a:r>
              <a:rPr lang="en-US" sz="2000" dirty="0" smtClean="0"/>
              <a:t>7</a:t>
            </a:r>
            <a:r>
              <a:rPr lang="en-US" sz="2000" dirty="0" smtClean="0"/>
              <a:t>.Transfer </a:t>
            </a:r>
            <a:r>
              <a:rPr lang="en-US" sz="2000" dirty="0" smtClean="0"/>
              <a:t>all accumulated reserves/profits/losses to the capital accounts of partners in profit sharing ratio.</a:t>
            </a:r>
          </a:p>
          <a:p>
            <a:pPr>
              <a:buFont typeface="Wingdings" pitchFamily="2" charset="2"/>
              <a:buChar char="Ø"/>
            </a:pPr>
            <a:r>
              <a:rPr lang="en-US" sz="2000" i="1" dirty="0" smtClean="0"/>
              <a:t>  </a:t>
            </a:r>
            <a:r>
              <a:rPr lang="en-US" sz="2000" dirty="0" smtClean="0">
                <a:solidFill>
                  <a:srgbClr val="0070C0"/>
                </a:solidFill>
              </a:rPr>
              <a:t>Reserve A/C.................Dr.</a:t>
            </a:r>
          </a:p>
          <a:p>
            <a:pPr>
              <a:buNone/>
            </a:pPr>
            <a:r>
              <a:rPr lang="en-US" sz="2000" dirty="0" smtClean="0">
                <a:solidFill>
                  <a:srgbClr val="0070C0"/>
                </a:solidFill>
              </a:rPr>
              <a:t>      Profit and loss A/C.......Dr.</a:t>
            </a:r>
          </a:p>
          <a:p>
            <a:pPr>
              <a:buNone/>
            </a:pPr>
            <a:r>
              <a:rPr lang="en-US" sz="2000" dirty="0" smtClean="0">
                <a:solidFill>
                  <a:srgbClr val="0070C0"/>
                </a:solidFill>
              </a:rPr>
              <a:t>         To partners' capital A/C</a:t>
            </a:r>
          </a:p>
          <a:p>
            <a:pPr>
              <a:buNone/>
            </a:pPr>
            <a:r>
              <a:rPr lang="en-US" sz="2000" dirty="0" smtClean="0">
                <a:solidFill>
                  <a:srgbClr val="0070C0"/>
                </a:solidFill>
              </a:rPr>
              <a:t>(For accumulated reserves, profits)          </a:t>
            </a:r>
            <a:r>
              <a:rPr lang="en-US" sz="2000" dirty="0" smtClean="0"/>
              <a:t>or</a:t>
            </a:r>
          </a:p>
          <a:p>
            <a:pPr>
              <a:buFont typeface="Wingdings" pitchFamily="2" charset="2"/>
              <a:buChar char="Ø"/>
            </a:pPr>
            <a:r>
              <a:rPr lang="en-US" sz="2000" dirty="0" smtClean="0">
                <a:solidFill>
                  <a:srgbClr val="0070C0"/>
                </a:solidFill>
              </a:rPr>
              <a:t>Partners' capital A/C.............Dr.</a:t>
            </a:r>
          </a:p>
          <a:p>
            <a:pPr>
              <a:buNone/>
            </a:pPr>
            <a:r>
              <a:rPr lang="en-US" sz="2000" dirty="0" smtClean="0">
                <a:solidFill>
                  <a:srgbClr val="0070C0"/>
                </a:solidFill>
              </a:rPr>
              <a:t>          To profit and loss A/C</a:t>
            </a:r>
          </a:p>
          <a:p>
            <a:pPr>
              <a:buNone/>
            </a:pPr>
            <a:r>
              <a:rPr lang="en-US" sz="2000" dirty="0" smtClean="0">
                <a:solidFill>
                  <a:srgbClr val="0070C0"/>
                </a:solidFill>
              </a:rPr>
              <a:t>(For accumulated losses)</a:t>
            </a:r>
          </a:p>
          <a:p>
            <a:pPr algn="just">
              <a:buNone/>
            </a:pPr>
            <a:r>
              <a:rPr lang="en-US" sz="2000" dirty="0" smtClean="0"/>
              <a:t>8</a:t>
            </a:r>
            <a:r>
              <a:rPr lang="en-US" sz="2000" dirty="0" smtClean="0"/>
              <a:t>.Transfer </a:t>
            </a:r>
            <a:r>
              <a:rPr lang="en-US" sz="2000" dirty="0" smtClean="0"/>
              <a:t>the current account, if any, to the capital accounts of the partners.</a:t>
            </a:r>
          </a:p>
          <a:p>
            <a:pPr>
              <a:buFont typeface="Wingdings" pitchFamily="2" charset="2"/>
              <a:buChar char="Ø"/>
            </a:pPr>
            <a:r>
              <a:rPr lang="en-US" sz="2000" dirty="0" smtClean="0">
                <a:solidFill>
                  <a:srgbClr val="0070C0"/>
                </a:solidFill>
              </a:rPr>
              <a:t>Partners' current Account................Dr.</a:t>
            </a:r>
          </a:p>
          <a:p>
            <a:pPr>
              <a:buNone/>
            </a:pPr>
            <a:r>
              <a:rPr lang="en-US" sz="2000" dirty="0" smtClean="0">
                <a:solidFill>
                  <a:srgbClr val="0070C0"/>
                </a:solidFill>
              </a:rPr>
              <a:t>       To partners' capital Account</a:t>
            </a:r>
          </a:p>
          <a:p>
            <a:pPr>
              <a:buNone/>
            </a:pPr>
            <a:r>
              <a:rPr lang="en-US" sz="2000" dirty="0" smtClean="0">
                <a:solidFill>
                  <a:srgbClr val="0070C0"/>
                </a:solidFill>
              </a:rPr>
              <a:t>(For transferring current account to the capital account)</a:t>
            </a:r>
          </a:p>
          <a:p>
            <a:pPr>
              <a:buNone/>
            </a:pPr>
            <a:r>
              <a:rPr lang="en-US" sz="2000" i="1" dirty="0" smtClean="0"/>
              <a:t> </a:t>
            </a:r>
            <a:r>
              <a:rPr lang="en-US" sz="2000" i="1" dirty="0" smtClean="0"/>
              <a:t>9</a:t>
            </a:r>
            <a:r>
              <a:rPr lang="en-US" sz="2000" dirty="0" smtClean="0"/>
              <a:t>.Pay </a:t>
            </a:r>
            <a:r>
              <a:rPr lang="en-US" sz="2000" dirty="0" smtClean="0"/>
              <a:t>off the partner's loan if any.</a:t>
            </a:r>
          </a:p>
          <a:p>
            <a:pPr>
              <a:buFont typeface="Wingdings" pitchFamily="2" charset="2"/>
              <a:buChar char="Ø"/>
            </a:pPr>
            <a:r>
              <a:rPr lang="en-US" sz="2000" i="1" dirty="0" smtClean="0">
                <a:solidFill>
                  <a:srgbClr val="0070C0"/>
                </a:solidFill>
              </a:rPr>
              <a:t> </a:t>
            </a:r>
            <a:r>
              <a:rPr lang="en-US" sz="2000" dirty="0" smtClean="0">
                <a:solidFill>
                  <a:srgbClr val="0070C0"/>
                </a:solidFill>
              </a:rPr>
              <a:t>Partner's loan A/C ..............Dr.</a:t>
            </a:r>
          </a:p>
          <a:p>
            <a:pPr>
              <a:buNone/>
            </a:pPr>
            <a:r>
              <a:rPr lang="en-US" sz="2000" dirty="0" smtClean="0">
                <a:solidFill>
                  <a:srgbClr val="0070C0"/>
                </a:solidFill>
              </a:rPr>
              <a:t>          To bank A/C</a:t>
            </a:r>
          </a:p>
          <a:p>
            <a:pPr>
              <a:buNone/>
            </a:pPr>
            <a:r>
              <a:rPr lang="en-US" sz="2000" dirty="0" smtClean="0">
                <a:solidFill>
                  <a:srgbClr val="0070C0"/>
                </a:solidFill>
              </a:rPr>
              <a:t>  (For the payment of partner's loan )</a:t>
            </a:r>
          </a:p>
          <a:p>
            <a:pPr>
              <a:buNone/>
            </a:pPr>
            <a:endParaRPr lang="en-US" sz="2000" dirty="0" smtClean="0">
              <a:solidFill>
                <a:srgbClr val="0070C0"/>
              </a:solidFill>
            </a:endParaRPr>
          </a:p>
          <a:p>
            <a:pPr>
              <a:buNone/>
            </a:pPr>
            <a:r>
              <a:rPr lang="en-US" sz="2000" dirty="0" smtClean="0"/>
              <a:t> </a:t>
            </a:r>
          </a:p>
          <a:p>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a:bodyPr>
          <a:lstStyle/>
          <a:p>
            <a:r>
              <a:rPr lang="en-US" sz="2800" dirty="0" smtClean="0"/>
              <a:t>Continue…</a:t>
            </a:r>
            <a:endParaRPr lang="en-US" sz="2800" dirty="0"/>
          </a:p>
        </p:txBody>
      </p:sp>
      <p:sp>
        <p:nvSpPr>
          <p:cNvPr id="3" name="Content Placeholder 2"/>
          <p:cNvSpPr>
            <a:spLocks noGrp="1"/>
          </p:cNvSpPr>
          <p:nvPr>
            <p:ph idx="1"/>
          </p:nvPr>
        </p:nvSpPr>
        <p:spPr>
          <a:xfrm>
            <a:off x="457200" y="1295400"/>
            <a:ext cx="8229600" cy="5029200"/>
          </a:xfrm>
        </p:spPr>
        <p:txBody>
          <a:bodyPr>
            <a:normAutofit fontScale="92500"/>
          </a:bodyPr>
          <a:lstStyle/>
          <a:p>
            <a:pPr algn="just">
              <a:buNone/>
            </a:pPr>
            <a:r>
              <a:rPr lang="en-US" dirty="0" smtClean="0"/>
              <a:t>10.</a:t>
            </a:r>
            <a:r>
              <a:rPr lang="en-US" i="1" dirty="0" smtClean="0"/>
              <a:t> </a:t>
            </a:r>
            <a:r>
              <a:rPr lang="en-US" dirty="0" smtClean="0"/>
              <a:t>Make final settlement by paying off balances in capital accounts. In the absence of an agreement as to the division of shares (from purchasing company) among partners, such shares are distributed in the ratio of their final claims (i.e. in the ratio of capitals after all the adjustments).</a:t>
            </a:r>
          </a:p>
          <a:p>
            <a:pPr>
              <a:buFont typeface="Wingdings" pitchFamily="2" charset="2"/>
              <a:buChar char="Ø"/>
            </a:pPr>
            <a:r>
              <a:rPr lang="en-US" dirty="0" smtClean="0"/>
              <a:t> </a:t>
            </a:r>
            <a:r>
              <a:rPr lang="en-US" dirty="0" smtClean="0">
                <a:solidFill>
                  <a:srgbClr val="0070C0"/>
                </a:solidFill>
              </a:rPr>
              <a:t>Vendor’s</a:t>
            </a:r>
            <a:r>
              <a:rPr lang="en-US" dirty="0" smtClean="0"/>
              <a:t>/</a:t>
            </a:r>
            <a:r>
              <a:rPr lang="en-US" dirty="0" smtClean="0">
                <a:solidFill>
                  <a:srgbClr val="0070C0"/>
                </a:solidFill>
              </a:rPr>
              <a:t>Partners</a:t>
            </a:r>
            <a:r>
              <a:rPr lang="en-US" dirty="0" smtClean="0">
                <a:solidFill>
                  <a:srgbClr val="0070C0"/>
                </a:solidFill>
              </a:rPr>
              <a:t>' capital A/C ...........Dr.</a:t>
            </a:r>
          </a:p>
          <a:p>
            <a:pPr>
              <a:buNone/>
            </a:pPr>
            <a:r>
              <a:rPr lang="en-US" dirty="0" smtClean="0">
                <a:solidFill>
                  <a:srgbClr val="0070C0"/>
                </a:solidFill>
              </a:rPr>
              <a:t>         To equity shares in purchasing Co.</a:t>
            </a:r>
          </a:p>
          <a:p>
            <a:pPr>
              <a:buNone/>
            </a:pPr>
            <a:r>
              <a:rPr lang="en-US" dirty="0" smtClean="0">
                <a:solidFill>
                  <a:srgbClr val="0070C0"/>
                </a:solidFill>
              </a:rPr>
              <a:t>         To preference shares in purchasing Co.</a:t>
            </a:r>
          </a:p>
          <a:p>
            <a:pPr>
              <a:buNone/>
            </a:pPr>
            <a:r>
              <a:rPr lang="en-US" dirty="0" smtClean="0">
                <a:solidFill>
                  <a:srgbClr val="0070C0"/>
                </a:solidFill>
              </a:rPr>
              <a:t>         To bank A/C</a:t>
            </a:r>
          </a:p>
          <a:p>
            <a:pPr>
              <a:buNone/>
            </a:pPr>
            <a:r>
              <a:rPr lang="en-US" dirty="0" smtClean="0">
                <a:solidFill>
                  <a:srgbClr val="0070C0"/>
                </a:solidFill>
              </a:rPr>
              <a:t>       (For final settlement)</a:t>
            </a:r>
          </a:p>
          <a:p>
            <a:pPr>
              <a:buNone/>
            </a:pPr>
            <a:r>
              <a:rPr lang="en-US" dirty="0" smtClean="0">
                <a:solidFill>
                  <a:srgbClr val="0070C0"/>
                </a:solidFill>
              </a:rPr>
              <a:t> </a:t>
            </a:r>
          </a:p>
          <a:p>
            <a:pPr>
              <a:buNone/>
            </a:pPr>
            <a:r>
              <a:rPr lang="en-US" dirty="0" smtClean="0"/>
              <a:t>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rmAutofit/>
          </a:bodyPr>
          <a:lstStyle/>
          <a:p>
            <a:r>
              <a:rPr lang="en-US" sz="3600" dirty="0" smtClean="0"/>
              <a:t>Continue…</a:t>
            </a:r>
            <a:endParaRPr lang="en-US" sz="3600" dirty="0"/>
          </a:p>
        </p:txBody>
      </p:sp>
      <p:sp>
        <p:nvSpPr>
          <p:cNvPr id="3" name="Content Placeholder 2"/>
          <p:cNvSpPr>
            <a:spLocks noGrp="1"/>
          </p:cNvSpPr>
          <p:nvPr>
            <p:ph idx="1"/>
          </p:nvPr>
        </p:nvSpPr>
        <p:spPr>
          <a:xfrm>
            <a:off x="457200" y="990600"/>
            <a:ext cx="8229600" cy="5334000"/>
          </a:xfrm>
        </p:spPr>
        <p:txBody>
          <a:bodyPr/>
          <a:lstStyle/>
          <a:p>
            <a:r>
              <a:rPr lang="en-US" b="1" i="1" dirty="0" smtClean="0"/>
              <a:t>Entries in the books of purchasing company</a:t>
            </a:r>
            <a:endParaRPr lang="en-US" dirty="0" smtClean="0"/>
          </a:p>
          <a:p>
            <a:pPr>
              <a:buFont typeface="Wingdings" pitchFamily="2" charset="2"/>
              <a:buChar char="Ø"/>
            </a:pPr>
            <a:r>
              <a:rPr lang="en-US" dirty="0" smtClean="0">
                <a:solidFill>
                  <a:srgbClr val="0070C0"/>
                </a:solidFill>
              </a:rPr>
              <a:t>Assets Account...........................Dr.</a:t>
            </a:r>
          </a:p>
          <a:p>
            <a:pPr>
              <a:buNone/>
            </a:pPr>
            <a:r>
              <a:rPr lang="en-US" dirty="0" smtClean="0">
                <a:solidFill>
                  <a:srgbClr val="0070C0"/>
                </a:solidFill>
              </a:rPr>
              <a:t>   Goodwill Account........................Dr</a:t>
            </a:r>
            <a:r>
              <a:rPr lang="en-US" dirty="0" smtClean="0">
                <a:solidFill>
                  <a:srgbClr val="0070C0"/>
                </a:solidFill>
              </a:rPr>
              <a:t>. (balancing figure)</a:t>
            </a:r>
            <a:endParaRPr lang="en-US" dirty="0" smtClean="0">
              <a:solidFill>
                <a:srgbClr val="0070C0"/>
              </a:solidFill>
            </a:endParaRPr>
          </a:p>
          <a:p>
            <a:pPr>
              <a:buNone/>
            </a:pPr>
            <a:r>
              <a:rPr lang="en-US" dirty="0" smtClean="0">
                <a:solidFill>
                  <a:srgbClr val="0070C0"/>
                </a:solidFill>
              </a:rPr>
              <a:t>             To liabilities</a:t>
            </a:r>
          </a:p>
          <a:p>
            <a:pPr>
              <a:buNone/>
            </a:pPr>
            <a:r>
              <a:rPr lang="en-US" dirty="0" smtClean="0">
                <a:solidFill>
                  <a:srgbClr val="0070C0"/>
                </a:solidFill>
              </a:rPr>
              <a:t>             To share capital</a:t>
            </a:r>
          </a:p>
          <a:p>
            <a:pPr>
              <a:buNone/>
            </a:pPr>
            <a:r>
              <a:rPr lang="en-US" dirty="0" smtClean="0">
                <a:solidFill>
                  <a:srgbClr val="0070C0"/>
                </a:solidFill>
              </a:rPr>
              <a:t>             To share premium</a:t>
            </a:r>
          </a:p>
          <a:p>
            <a:pPr>
              <a:buNone/>
            </a:pPr>
            <a:r>
              <a:rPr lang="en-US" dirty="0" smtClean="0">
                <a:solidFill>
                  <a:srgbClr val="0070C0"/>
                </a:solidFill>
              </a:rPr>
              <a:t>  (Being assets and liabilities taken over)</a:t>
            </a:r>
          </a:p>
          <a:p>
            <a:r>
              <a:rPr lang="en-US" b="1" dirty="0" smtClean="0"/>
              <a:t>Note: In case debit higher than credit, capital reserve is </a:t>
            </a:r>
            <a:r>
              <a:rPr lang="en-US" b="1" dirty="0" smtClean="0"/>
              <a:t>credited with the difference.</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3105912"/>
          </a:xfrm>
        </p:spPr>
        <p:txBody>
          <a:bodyPr>
            <a:normAutofit/>
          </a:bodyPr>
          <a:lstStyle/>
          <a:p>
            <a:pPr algn="ctr"/>
            <a:r>
              <a:rPr lang="en-US" sz="8000" dirty="0" smtClean="0"/>
              <a:t>Thanks</a:t>
            </a:r>
            <a:endParaRPr lang="en-US" sz="8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376</TotalTime>
  <Words>1354</Words>
  <Application>Microsoft Office PowerPoint</Application>
  <PresentationFormat>On-screen Show (4:3)</PresentationFormat>
  <Paragraphs>233</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Amalgamation &amp; Sale of Partnership firm </vt:lpstr>
      <vt:lpstr>Meaning of Amalgamation</vt:lpstr>
      <vt:lpstr>Forms of Amalgamation of partnership firms</vt:lpstr>
      <vt:lpstr>Objectives of amalgamation of partnership firms:</vt:lpstr>
      <vt:lpstr>Accounting Treatment of amalgamation of firms</vt:lpstr>
      <vt:lpstr>Closing the books of old firms</vt:lpstr>
      <vt:lpstr>Journal Entries in the books of old firms  (closing entries)</vt:lpstr>
      <vt:lpstr>Continue…</vt:lpstr>
      <vt:lpstr>Continue…</vt:lpstr>
      <vt:lpstr>Continue..</vt:lpstr>
      <vt:lpstr>Continue…</vt:lpstr>
      <vt:lpstr>Journal Entries in the books of new firm/ opening entries</vt:lpstr>
      <vt:lpstr>Continue….</vt:lpstr>
      <vt:lpstr>Ledger Accounts to be maintained by new firm</vt:lpstr>
      <vt:lpstr>Sale of Partnership firm to a company</vt:lpstr>
      <vt:lpstr>Accounting records in the books of the firm</vt:lpstr>
      <vt:lpstr>Continue…</vt:lpstr>
      <vt:lpstr>continue</vt:lpstr>
      <vt:lpstr>Continue….</vt:lpstr>
      <vt:lpstr>Continue…</vt:lpstr>
      <vt:lpstr>Continue…</vt:lpstr>
      <vt:lpstr>Continue…</vt:lpstr>
      <vt:lpstr>Continue…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Amalgamation &amp; Sale of Partnership firm </dc:title>
  <dc:creator>Ridhi</dc:creator>
  <cp:lastModifiedBy>Ridhi</cp:lastModifiedBy>
  <cp:revision>97</cp:revision>
  <dcterms:created xsi:type="dcterms:W3CDTF">2020-04-13T08:53:20Z</dcterms:created>
  <dcterms:modified xsi:type="dcterms:W3CDTF">2020-04-14T11:06:43Z</dcterms:modified>
</cp:coreProperties>
</file>